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notesMasterIdLst>
    <p:notesMasterId r:id="rId16"/>
  </p:notesMasterIdLst>
  <p:sldIdLst>
    <p:sldId id="256" r:id="rId5"/>
    <p:sldId id="258" r:id="rId6"/>
    <p:sldId id="443" r:id="rId7"/>
    <p:sldId id="428" r:id="rId8"/>
    <p:sldId id="438" r:id="rId9"/>
    <p:sldId id="441" r:id="rId10"/>
    <p:sldId id="440" r:id="rId11"/>
    <p:sldId id="442" r:id="rId12"/>
    <p:sldId id="444" r:id="rId13"/>
    <p:sldId id="445" r:id="rId14"/>
    <p:sldId id="426" r:id="rId15"/>
  </p:sldIdLst>
  <p:sldSz cx="9144000" cy="6858000" type="screen4x3"/>
  <p:notesSz cx="6797675" cy="9874250"/>
  <p:custDataLst>
    <p:tags r:id="rId17"/>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12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7" autoAdjust="0"/>
    <p:restoredTop sz="94638" autoAdjust="0"/>
  </p:normalViewPr>
  <p:slideViewPr>
    <p:cSldViewPr>
      <p:cViewPr>
        <p:scale>
          <a:sx n="50" d="100"/>
          <a:sy n="50" d="100"/>
        </p:scale>
        <p:origin x="-102" y="-636"/>
      </p:cViewPr>
      <p:guideLst>
        <p:guide orient="horz" pos="2160"/>
        <p:guide pos="2880"/>
      </p:guideLst>
    </p:cSldViewPr>
  </p:slideViewPr>
  <p:outlineViewPr>
    <p:cViewPr>
      <p:scale>
        <a:sx n="33" d="100"/>
        <a:sy n="33" d="100"/>
      </p:scale>
      <p:origin x="0" y="598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713"/>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dirty="0"/>
          </a:p>
        </p:txBody>
      </p:sp>
      <p:sp>
        <p:nvSpPr>
          <p:cNvPr id="3" name="Date Placeholder 2"/>
          <p:cNvSpPr>
            <a:spLocks noGrp="1"/>
          </p:cNvSpPr>
          <p:nvPr>
            <p:ph type="dt" idx="1"/>
          </p:nvPr>
        </p:nvSpPr>
        <p:spPr>
          <a:xfrm>
            <a:off x="3850443" y="0"/>
            <a:ext cx="2945659" cy="493713"/>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8D4DA8F5-F804-4FB2-8A6B-A884CF09C514}" type="datetimeFigureOut">
              <a:rPr lang="en-US"/>
              <a:pPr>
                <a:defRPr/>
              </a:pPr>
              <a:t>2/9/2014</a:t>
            </a:fld>
            <a:endParaRPr lang="en-GB" dirty="0"/>
          </a:p>
        </p:txBody>
      </p:sp>
      <p:sp>
        <p:nvSpPr>
          <p:cNvPr id="4" name="Slide Image Placeholder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pPr lvl="0"/>
            <a:endParaRPr lang="en-GB" noProof="0" dirty="0"/>
          </a:p>
        </p:txBody>
      </p:sp>
      <p:sp>
        <p:nvSpPr>
          <p:cNvPr id="5" name="Notes Placeholder 4"/>
          <p:cNvSpPr>
            <a:spLocks noGrp="1"/>
          </p:cNvSpPr>
          <p:nvPr>
            <p:ph type="body" sz="quarter" idx="3"/>
          </p:nvPr>
        </p:nvSpPr>
        <p:spPr>
          <a:xfrm>
            <a:off x="679768" y="4690269"/>
            <a:ext cx="5438140" cy="444341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9378824"/>
            <a:ext cx="2945659" cy="493713"/>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dirty="0"/>
          </a:p>
        </p:txBody>
      </p:sp>
      <p:sp>
        <p:nvSpPr>
          <p:cNvPr id="7" name="Slide Number Placeholder 6"/>
          <p:cNvSpPr>
            <a:spLocks noGrp="1"/>
          </p:cNvSpPr>
          <p:nvPr>
            <p:ph type="sldNum" sz="quarter" idx="5"/>
          </p:nvPr>
        </p:nvSpPr>
        <p:spPr>
          <a:xfrm>
            <a:off x="3850443" y="9378824"/>
            <a:ext cx="2945659" cy="493713"/>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E6C00DB4-E585-43D3-9A29-E1C42556C769}" type="slidenum">
              <a:rPr lang="en-GB"/>
              <a:pPr>
                <a:defRPr/>
              </a:pPr>
              <a:t>‹#›</a:t>
            </a:fld>
            <a:endParaRPr lang="en-GB" dirty="0"/>
          </a:p>
        </p:txBody>
      </p:sp>
    </p:spTree>
    <p:extLst>
      <p:ext uri="{BB962C8B-B14F-4D97-AF65-F5344CB8AC3E}">
        <p14:creationId xmlns:p14="http://schemas.microsoft.com/office/powerpoint/2010/main" val="310232640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p:spPr>
      </p:sp>
      <p:sp>
        <p:nvSpPr>
          <p:cNvPr id="133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33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80FBC8F-7200-45DD-A4E3-40F9EE471788}" type="slidenum">
              <a:rPr lang="en-GB"/>
              <a:pPr fontAlgn="base">
                <a:spcBef>
                  <a:spcPct val="0"/>
                </a:spcBef>
                <a:spcAft>
                  <a:spcPct val="0"/>
                </a:spcAft>
              </a:pPr>
              <a:t>1</a:t>
            </a:fld>
            <a:endParaRPr lang="en-GB"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10</a:t>
            </a:fld>
            <a:endParaRPr lang="en-GB"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11</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2</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3</a:t>
            </a:fld>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4</a:t>
            </a:fld>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5</a:t>
            </a:fld>
            <a:endParaRPr lang="en-GB"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6</a:t>
            </a:fld>
            <a:endParaRPr lang="en-GB"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7</a:t>
            </a:fld>
            <a:endParaRPr lang="en-GB"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8</a:t>
            </a:fld>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9</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 Target="../slides/slide2.xml"/><Relationship Id="rId7" Type="http://schemas.openxmlformats.org/officeDocument/2006/relationships/slide" Target="../slides/slide8.xml"/><Relationship Id="rId2" Type="http://schemas.openxmlformats.org/officeDocument/2006/relationships/slide" Target="../slides/slide5.xml"/><Relationship Id="rId1" Type="http://schemas.openxmlformats.org/officeDocument/2006/relationships/slideMaster" Target="../slideMasters/slideMaster1.xml"/><Relationship Id="rId6" Type="http://schemas.openxmlformats.org/officeDocument/2006/relationships/slide" Target="../slides/slide7.xml"/><Relationship Id="rId5" Type="http://schemas.openxmlformats.org/officeDocument/2006/relationships/slide" Target="../slides/slide4.xml"/><Relationship Id="rId10" Type="http://schemas.openxmlformats.org/officeDocument/2006/relationships/slide" Target="../slides/slide10.xml"/><Relationship Id="rId4" Type="http://schemas.openxmlformats.org/officeDocument/2006/relationships/slide" Target="../slides/slide6.xml"/><Relationship Id="rId9" Type="http://schemas.openxmlformats.org/officeDocument/2006/relationships/slide" Target="../slides/slide9.xml"/></Relationships>
</file>

<file path=ppt/slideLayouts/_rels/slideLayout6.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2.xml"/><Relationship Id="rId1" Type="http://schemas.openxmlformats.org/officeDocument/2006/relationships/slideMaster" Target="../slideMasters/slideMaster1.xml"/><Relationship Id="rId6" Type="http://schemas.openxmlformats.org/officeDocument/2006/relationships/image" Target="../media/image3.gif"/><Relationship Id="rId5" Type="http://schemas.openxmlformats.org/officeDocument/2006/relationships/hyperlink" Target="http://www.google.co.uk/url?sa=i&amp;rct=j&amp;q=ocr+nationals+in+ict+level+02+logo&amp;source=images&amp;cd=&amp;docid=V5m_yCYP-aE2_M&amp;tbnid=DTQOd6LrYrDCGM:&amp;ved=0CAUQjRw&amp;url=http://decv.co.uk/courses/test/&amp;ei=zegkUtL5EcaR0AX1yoCoCA&amp;bvm=bv.51495398,d.d2k&amp;psig=AFQjCNE5H51wUL1lgYhDZQ2VHp_BrKAYtA&amp;ust=1378236999184474" TargetMode="External"/><Relationship Id="rId4" Type="http://schemas.openxmlformats.org/officeDocument/2006/relationships/slide" Target="../slides/slide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rookeWeston">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latin typeface="Calibri" pitchFamily="34" charset="0"/>
              <a:cs typeface="Calibri" pitchFamily="34" charset="0"/>
            </a:endParaRPr>
          </a:p>
        </p:txBody>
      </p:sp>
      <p:sp>
        <p:nvSpPr>
          <p:cNvPr id="9" name="Title 8"/>
          <p:cNvSpPr>
            <a:spLocks noGrp="1"/>
          </p:cNvSpPr>
          <p:nvPr>
            <p:ph type="ctrTitle"/>
          </p:nvPr>
        </p:nvSpPr>
        <p:spPr>
          <a:xfrm>
            <a:off x="685800" y="214290"/>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latin typeface="Calibri" pitchFamily="34" charset="0"/>
                <a:cs typeface="Calibri" pitchFamily="34" charset="0"/>
              </a:defRPr>
            </a:lvl1pPr>
            <a:extLst/>
          </a:lstStyle>
          <a:p>
            <a:r>
              <a:rPr kumimoji="0" lang="en-US" smtClean="0"/>
              <a:t>Click to edit Master 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latin typeface="Calibri" pitchFamily="34" charset="0"/>
                <a:cs typeface="Calibri" pitchFamily="34" charset="0"/>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latin typeface="Calibri" pitchFamily="34" charset="0"/>
                <a:cs typeface="Calibri" pitchFamily="34" charset="0"/>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latin typeface="Calibri" pitchFamily="34" charset="0"/>
                <a:cs typeface="Calibri" pitchFamily="34" charset="0"/>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17" name="Subtitle 16"/>
          <p:cNvSpPr>
            <a:spLocks noGrp="1"/>
          </p:cNvSpPr>
          <p:nvPr>
            <p:ph type="subTitle" idx="1"/>
          </p:nvPr>
        </p:nvSpPr>
        <p:spPr>
          <a:xfrm>
            <a:off x="871566" y="5515444"/>
            <a:ext cx="7772400" cy="1199704"/>
          </a:xfrm>
        </p:spPr>
        <p:txBody>
          <a:bodyPr lIns="45720" rIns="45720"/>
          <a:lstStyle>
            <a:lvl1pPr marL="0" marR="64008" indent="0" algn="r">
              <a:buNone/>
              <a:defRPr b="1">
                <a:solidFill>
                  <a:schemeClr val="bg1"/>
                </a:solidFill>
                <a:latin typeface="Calibri" pitchFamily="34" charset="0"/>
                <a:cs typeface="Calibri"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Title 6"/>
          <p:cNvSpPr>
            <a:spLocks noGrp="1"/>
          </p:cNvSpPr>
          <p:nvPr>
            <p:ph type="title"/>
          </p:nvPr>
        </p:nvSpPr>
        <p:spPr/>
        <p:txBody>
          <a:bodyPr rtlCol="0"/>
          <a:lstStyle>
            <a:lvl1pPr>
              <a:defRPr>
                <a:latin typeface="Calibri" pitchFamily="34" charset="0"/>
                <a:cs typeface="Calibri" pitchFamily="34" charset="0"/>
              </a:defRPr>
            </a:lvl1pPr>
            <a:extLst/>
          </a:lstStyle>
          <a:p>
            <a:r>
              <a:rPr kumimoji="0" lang="en-US" smtClean="0"/>
              <a:t>Click to edit Master title style</a:t>
            </a:r>
            <a:endParaRPr kumimoji="0"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latin typeface="Calibri" pitchFamily="34" charset="0"/>
                <a:cs typeface="Calibri" pitchFamily="34" charset="0"/>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latin typeface="Calibri" pitchFamily="34" charset="0"/>
                <a:cs typeface="Calibri"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latin typeface="Calibri" pitchFamily="34" charset="0"/>
              <a:cs typeface="Calibri" pitchFamily="34" charset="0"/>
            </a:endParaRPr>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latin typeface="Calibri" pitchFamily="34" charset="0"/>
              <a:cs typeface="Calibri" pitchFamily="34" charset="0"/>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000108"/>
            <a:ext cx="4038600" cy="4525963"/>
          </a:xfrm>
        </p:spPr>
        <p:txBody>
          <a:bodyPr/>
          <a:lstStyle>
            <a:lvl1pPr>
              <a:defRPr sz="2800">
                <a:latin typeface="Calibri" pitchFamily="34" charset="0"/>
                <a:cs typeface="Calibri" pitchFamily="34" charset="0"/>
              </a:defRPr>
            </a:lvl1pPr>
            <a:lvl2pPr>
              <a:defRPr sz="2400">
                <a:latin typeface="Calibri" pitchFamily="34" charset="0"/>
                <a:cs typeface="Calibri" pitchFamily="34" charset="0"/>
              </a:defRPr>
            </a:lvl2pPr>
            <a:lvl3pPr>
              <a:defRPr sz="2000">
                <a:latin typeface="Calibri" pitchFamily="34" charset="0"/>
                <a:cs typeface="Calibri" pitchFamily="34" charset="0"/>
              </a:defRPr>
            </a:lvl3pPr>
            <a:lvl4pPr>
              <a:defRPr sz="1800">
                <a:latin typeface="Calibri" pitchFamily="34" charset="0"/>
                <a:cs typeface="Calibri" pitchFamily="34" charset="0"/>
              </a:defRPr>
            </a:lvl4pPr>
            <a:lvl5pPr>
              <a:defRPr sz="1800">
                <a:latin typeface="Calibri" pitchFamily="34" charset="0"/>
                <a:cs typeface="Calibri" pitchFamily="34" charset="0"/>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000108"/>
            <a:ext cx="4038600" cy="4525963"/>
          </a:xfrm>
        </p:spPr>
        <p:txBody>
          <a:bodyPr/>
          <a:lstStyle>
            <a:lvl1pPr>
              <a:defRPr sz="2800">
                <a:latin typeface="Calibri" pitchFamily="34" charset="0"/>
                <a:cs typeface="Calibri" pitchFamily="34" charset="0"/>
              </a:defRPr>
            </a:lvl1pPr>
            <a:lvl2pPr>
              <a:defRPr sz="2400">
                <a:latin typeface="Calibri" pitchFamily="34" charset="0"/>
                <a:cs typeface="Calibri" pitchFamily="34" charset="0"/>
              </a:defRPr>
            </a:lvl2pPr>
            <a:lvl3pPr>
              <a:defRPr sz="2000">
                <a:latin typeface="Calibri" pitchFamily="34" charset="0"/>
                <a:cs typeface="Calibri" pitchFamily="34" charset="0"/>
              </a:defRPr>
            </a:lvl3pPr>
            <a:lvl4pPr>
              <a:defRPr sz="1800">
                <a:latin typeface="Calibri" pitchFamily="34" charset="0"/>
                <a:cs typeface="Calibri" pitchFamily="34" charset="0"/>
              </a:defRPr>
            </a:lvl4pPr>
            <a:lvl5pPr>
              <a:defRPr sz="1800">
                <a:latin typeface="Calibri" pitchFamily="34" charset="0"/>
                <a:cs typeface="Calibri" pitchFamily="34" charset="0"/>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Title 7"/>
          <p:cNvSpPr>
            <a:spLocks noGrp="1"/>
          </p:cNvSpPr>
          <p:nvPr>
            <p:ph type="title"/>
          </p:nvPr>
        </p:nvSpPr>
        <p:spPr/>
        <p:txBody>
          <a:bodyPr rtlCol="0"/>
          <a:lstStyle>
            <a:lvl1pPr>
              <a:defRPr>
                <a:latin typeface="Calibri" pitchFamily="34" charset="0"/>
                <a:cs typeface="Calibri" pitchFamily="34" charset="0"/>
              </a:defRPr>
            </a:lvl1pPr>
            <a:extLst/>
          </a:lstStyle>
          <a:p>
            <a:r>
              <a:rPr kumimoji="0" lang="en-US" smtClean="0"/>
              <a:t>Click to edit Master title style</a:t>
            </a:r>
            <a:endParaRPr kumimoji="0"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LO1 1-7">
    <p:spTree>
      <p:nvGrpSpPr>
        <p:cNvPr id="1" name=""/>
        <p:cNvGrpSpPr/>
        <p:nvPr/>
      </p:nvGrpSpPr>
      <p:grpSpPr>
        <a:xfrm>
          <a:off x="0" y="0"/>
          <a:ext cx="0" cy="0"/>
          <a:chOff x="0" y="0"/>
          <a:chExt cx="0" cy="0"/>
        </a:xfrm>
      </p:grpSpPr>
      <p:sp>
        <p:nvSpPr>
          <p:cNvPr id="6" name="Title 5"/>
          <p:cNvSpPr>
            <a:spLocks noGrp="1"/>
          </p:cNvSpPr>
          <p:nvPr>
            <p:ph type="title"/>
          </p:nvPr>
        </p:nvSpPr>
        <p:spPr>
          <a:xfrm>
            <a:off x="214282" y="-117500"/>
            <a:ext cx="8229600" cy="857256"/>
          </a:xfrm>
        </p:spPr>
        <p:txBody>
          <a:bodyPr rtlCol="0"/>
          <a:lstStyle>
            <a:lvl1pPr>
              <a:defRPr>
                <a:latin typeface="Calibri" pitchFamily="34" charset="0"/>
                <a:cs typeface="Calibri" pitchFamily="34" charset="0"/>
              </a:defRPr>
            </a:lvl1pPr>
            <a:extLst/>
          </a:lstStyle>
          <a:p>
            <a:r>
              <a:rPr kumimoji="0" lang="en-US" smtClean="0"/>
              <a:t>Click to edit Master title style</a:t>
            </a:r>
            <a:endParaRPr kumimoji="0" lang="en-US"/>
          </a:p>
        </p:txBody>
      </p:sp>
      <p:sp>
        <p:nvSpPr>
          <p:cNvPr id="4" name="Round Same Side Corner Rectangle 3">
            <a:hlinkClick r:id="rId2" action="ppaction://hlinksldjump"/>
          </p:cNvPr>
          <p:cNvSpPr/>
          <p:nvPr userDrawn="1"/>
        </p:nvSpPr>
        <p:spPr>
          <a:xfrm>
            <a:off x="2587329" y="692696"/>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a:t>
            </a:r>
            <a:endParaRPr lang="en-GB" b="1" dirty="0"/>
          </a:p>
        </p:txBody>
      </p:sp>
      <p:sp>
        <p:nvSpPr>
          <p:cNvPr id="5" name="Round Same Side Corner Rectangle 4">
            <a:hlinkClick r:id="rId3" action="ppaction://hlinksldjump"/>
          </p:cNvPr>
          <p:cNvSpPr/>
          <p:nvPr userDrawn="1"/>
        </p:nvSpPr>
        <p:spPr>
          <a:xfrm>
            <a:off x="311404" y="692696"/>
            <a:ext cx="1643074" cy="357190"/>
          </a:xfrm>
          <a:prstGeom prst="round2SameRect">
            <a:avLst/>
          </a:prstGeom>
          <a:effectLst/>
        </p:spPr>
        <p:style>
          <a:lnRef idx="0">
            <a:schemeClr val="accent1"/>
          </a:lnRef>
          <a:fillRef idx="3">
            <a:schemeClr val="accent1"/>
          </a:fillRef>
          <a:effectRef idx="3">
            <a:schemeClr val="accent1"/>
          </a:effectRef>
          <a:fontRef idx="minor">
            <a:schemeClr val="lt1"/>
          </a:fontRef>
        </p:style>
        <p:txBody>
          <a:bodyPr rtlCol="0" anchor="ctr"/>
          <a:lstStyle/>
          <a:p>
            <a:pPr algn="ctr"/>
            <a:r>
              <a:rPr lang="en-GB" b="1" dirty="0" smtClean="0"/>
              <a:t>Assignment</a:t>
            </a:r>
            <a:endParaRPr lang="en-GB" b="1" dirty="0"/>
          </a:p>
        </p:txBody>
      </p:sp>
      <p:sp>
        <p:nvSpPr>
          <p:cNvPr id="7" name="Round Same Side Corner Rectangle 6">
            <a:hlinkClick r:id="rId4" action="ppaction://hlinksldjump"/>
          </p:cNvPr>
          <p:cNvSpPr/>
          <p:nvPr userDrawn="1"/>
        </p:nvSpPr>
        <p:spPr>
          <a:xfrm>
            <a:off x="3065495" y="692696"/>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2</a:t>
            </a:r>
            <a:endParaRPr lang="en-GB" b="1" dirty="0"/>
          </a:p>
        </p:txBody>
      </p:sp>
      <p:sp>
        <p:nvSpPr>
          <p:cNvPr id="8" name="Round Same Side Corner Rectangle 7">
            <a:hlinkClick r:id="rId5" action="ppaction://hlinksldjump"/>
          </p:cNvPr>
          <p:cNvSpPr/>
          <p:nvPr userDrawn="1"/>
        </p:nvSpPr>
        <p:spPr>
          <a:xfrm>
            <a:off x="2036644" y="692696"/>
            <a:ext cx="468519" cy="357190"/>
          </a:xfrm>
          <a:prstGeom prst="round2SameRect">
            <a:avLst/>
          </a:prstGeom>
          <a:effectLst/>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000" b="1" dirty="0" smtClean="0"/>
              <a:t>LO2</a:t>
            </a:r>
            <a:endParaRPr lang="en-GB" sz="1400" b="1" dirty="0"/>
          </a:p>
        </p:txBody>
      </p:sp>
      <p:sp>
        <p:nvSpPr>
          <p:cNvPr id="11" name="Round Same Side Corner Rectangle 10">
            <a:hlinkClick r:id="rId6" action="ppaction://hlinksldjump"/>
          </p:cNvPr>
          <p:cNvSpPr/>
          <p:nvPr userDrawn="1"/>
        </p:nvSpPr>
        <p:spPr>
          <a:xfrm>
            <a:off x="3543661" y="692696"/>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3</a:t>
            </a:r>
            <a:endParaRPr lang="en-GB" b="1" dirty="0"/>
          </a:p>
        </p:txBody>
      </p:sp>
      <p:sp>
        <p:nvSpPr>
          <p:cNvPr id="13" name="Round Same Side Corner Rectangle 12">
            <a:hlinkClick r:id="rId7" action="ppaction://hlinksldjump"/>
          </p:cNvPr>
          <p:cNvSpPr/>
          <p:nvPr userDrawn="1"/>
        </p:nvSpPr>
        <p:spPr>
          <a:xfrm>
            <a:off x="4021827" y="692696"/>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4</a:t>
            </a:r>
            <a:endParaRPr lang="en-GB" b="1" dirty="0"/>
          </a:p>
        </p:txBody>
      </p:sp>
      <p:pic>
        <p:nvPicPr>
          <p:cNvPr id="12" name="Picture 2"/>
          <p:cNvPicPr>
            <a:picLocks noChangeAspect="1" noChangeArrowheads="1"/>
          </p:cNvPicPr>
          <p:nvPr userDrawn="1"/>
        </p:nvPicPr>
        <p:blipFill rotWithShape="1">
          <a:blip r:embed="rId8" cstate="print">
            <a:extLst>
              <a:ext uri="{28A0092B-C50C-407E-A947-70E740481C1C}">
                <a14:useLocalDpi xmlns:a14="http://schemas.microsoft.com/office/drawing/2010/main" val="0"/>
              </a:ext>
            </a:extLst>
          </a:blip>
          <a:srcRect l="26052" t="14956" r="24148" b="39224"/>
          <a:stretch/>
        </p:blipFill>
        <p:spPr bwMode="auto">
          <a:xfrm>
            <a:off x="7596336" y="41926"/>
            <a:ext cx="1440160" cy="7449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ound Same Side Corner Rectangle 9">
            <a:hlinkClick r:id="rId9" action="ppaction://hlinksldjump"/>
          </p:cNvPr>
          <p:cNvSpPr/>
          <p:nvPr userDrawn="1"/>
        </p:nvSpPr>
        <p:spPr>
          <a:xfrm>
            <a:off x="4499992" y="692696"/>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5</a:t>
            </a:r>
            <a:endParaRPr lang="en-GB" b="1" dirty="0"/>
          </a:p>
        </p:txBody>
      </p:sp>
      <p:sp>
        <p:nvSpPr>
          <p:cNvPr id="14" name="Round Same Side Corner Rectangle 13">
            <a:hlinkClick r:id="rId10" action="ppaction://hlinksldjump"/>
          </p:cNvPr>
          <p:cNvSpPr/>
          <p:nvPr userDrawn="1"/>
        </p:nvSpPr>
        <p:spPr>
          <a:xfrm>
            <a:off x="4968088" y="692696"/>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6</a:t>
            </a:r>
            <a:endParaRPr lang="en-GB" b="1" dirty="0"/>
          </a:p>
        </p:txBody>
      </p:sp>
      <p:sp>
        <p:nvSpPr>
          <p:cNvPr id="15" name="Content Placeholder 1"/>
          <p:cNvSpPr txBox="1">
            <a:spLocks/>
          </p:cNvSpPr>
          <p:nvPr userDrawn="1"/>
        </p:nvSpPr>
        <p:spPr>
          <a:xfrm>
            <a:off x="214343" y="1085402"/>
            <a:ext cx="8715375" cy="5583958"/>
          </a:xfrm>
          <a:prstGeom prst="rect">
            <a:avLst/>
          </a:prstGeom>
          <a:solidFill>
            <a:schemeClr val="bg1"/>
          </a:solidFill>
          <a:ln w="38100">
            <a:solidFill>
              <a:schemeClr val="accent3"/>
            </a:solidFill>
          </a:ln>
          <a:effectLst>
            <a:outerShdw blurRad="50800" dist="38100" dir="2700000" algn="tl" rotWithShape="0">
              <a:prstClr val="black">
                <a:alpha val="40000"/>
              </a:prstClr>
            </a:outerShdw>
          </a:effectLst>
        </p:spPr>
        <p:txBody>
          <a:bodyPr vert="horz">
            <a:noAutofit/>
          </a:bodyPr>
          <a:lstStyle/>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endPar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endParaRPr kumimoji="0" lang="en-GB" sz="1600" b="0" i="0" u="none" strike="noStrike" kern="1200" cap="none" spc="0" normalizeH="0" baseline="0" noProof="0" dirty="0">
              <a:ln>
                <a:noFill/>
              </a:ln>
              <a:solidFill>
                <a:schemeClr val="tx1"/>
              </a:solidFill>
              <a:effectLst/>
              <a:uLnTx/>
              <a:uFillTx/>
              <a:latin typeface="Calibri" pitchFamily="34" charset="0"/>
              <a:ea typeface="+mn-ea"/>
              <a:cs typeface="Calibri" pitchFamily="34" charset="0"/>
            </a:endParaRPr>
          </a:p>
        </p:txBody>
      </p:sp>
      <p:sp>
        <p:nvSpPr>
          <p:cNvPr id="16" name="Rectangle 3"/>
          <p:cNvSpPr>
            <a:spLocks noChangeArrowheads="1"/>
          </p:cNvSpPr>
          <p:nvPr userDrawn="1"/>
        </p:nvSpPr>
        <p:spPr bwMode="auto">
          <a:xfrm>
            <a:off x="323850" y="1196974"/>
            <a:ext cx="8496300" cy="359817"/>
          </a:xfrm>
          <a:prstGeom prst="rect">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a:lstStyle/>
          <a:p>
            <a:r>
              <a:rPr lang="en-US" sz="1600" b="1" dirty="0" smtClean="0">
                <a:latin typeface="Calibri" pitchFamily="34" charset="0"/>
                <a:ea typeface="Calibri" pitchFamily="34" charset="0"/>
                <a:cs typeface="Calibri" pitchFamily="34" charset="0"/>
              </a:rPr>
              <a:t>LO2:</a:t>
            </a:r>
            <a:r>
              <a:rPr lang="en-US" sz="1600" dirty="0" smtClean="0">
                <a:latin typeface="Calibri" pitchFamily="34" charset="0"/>
                <a:ea typeface="Calibri" pitchFamily="34" charset="0"/>
                <a:cs typeface="Calibri" pitchFamily="34" charset="0"/>
              </a:rPr>
              <a:t> </a:t>
            </a:r>
            <a:r>
              <a:rPr lang="en-GB" sz="1600" dirty="0" smtClean="0">
                <a:latin typeface="Calibri" pitchFamily="34" charset="0"/>
              </a:rPr>
              <a:t>Be able to </a:t>
            </a:r>
            <a:r>
              <a:rPr lang="en-GB" sz="1600" dirty="0" smtClean="0"/>
              <a:t>prepare a</a:t>
            </a:r>
            <a:r>
              <a:rPr lang="en-GB" sz="1600" baseline="0" dirty="0" smtClean="0"/>
              <a:t> effective Splash Screen and Navigation Screen</a:t>
            </a:r>
            <a:endParaRPr lang="en-ZA" sz="1600" dirty="0">
              <a:latin typeface="Calibri" pitchFamily="34" charset="0"/>
              <a:ea typeface="Calibri" pitchFamily="34" charset="0"/>
              <a:cs typeface="Calibri" pitchFamily="34" charset="0"/>
            </a:endParaRP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O1 8-14">
    <p:spTree>
      <p:nvGrpSpPr>
        <p:cNvPr id="1" name=""/>
        <p:cNvGrpSpPr/>
        <p:nvPr/>
      </p:nvGrpSpPr>
      <p:grpSpPr>
        <a:xfrm>
          <a:off x="0" y="0"/>
          <a:ext cx="0" cy="0"/>
          <a:chOff x="0" y="0"/>
          <a:chExt cx="0" cy="0"/>
        </a:xfrm>
      </p:grpSpPr>
      <p:sp>
        <p:nvSpPr>
          <p:cNvPr id="6" name="Title 5"/>
          <p:cNvSpPr>
            <a:spLocks noGrp="1"/>
          </p:cNvSpPr>
          <p:nvPr>
            <p:ph type="title"/>
          </p:nvPr>
        </p:nvSpPr>
        <p:spPr>
          <a:xfrm>
            <a:off x="214282" y="-117500"/>
            <a:ext cx="8229600" cy="857256"/>
          </a:xfrm>
        </p:spPr>
        <p:txBody>
          <a:bodyPr rtlCol="0"/>
          <a:lstStyle>
            <a:lvl1pPr>
              <a:defRPr>
                <a:latin typeface="Calibri" pitchFamily="34" charset="0"/>
                <a:cs typeface="Calibri" pitchFamily="34" charset="0"/>
              </a:defRPr>
            </a:lvl1pPr>
            <a:extLst/>
          </a:lstStyle>
          <a:p>
            <a:r>
              <a:rPr kumimoji="0" lang="en-US" smtClean="0"/>
              <a:t>Click to edit Master title style</a:t>
            </a:r>
            <a:endParaRPr kumimoji="0" lang="en-US"/>
          </a:p>
        </p:txBody>
      </p:sp>
      <p:sp>
        <p:nvSpPr>
          <p:cNvPr id="4" name="Round Same Side Corner Rectangle 3">
            <a:hlinkClick r:id="" action="ppaction://noaction"/>
          </p:cNvPr>
          <p:cNvSpPr/>
          <p:nvPr userDrawn="1"/>
        </p:nvSpPr>
        <p:spPr>
          <a:xfrm>
            <a:off x="3312750" y="720054"/>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12</a:t>
            </a:r>
            <a:endParaRPr lang="en-GB" b="1" dirty="0"/>
          </a:p>
        </p:txBody>
      </p:sp>
      <p:sp>
        <p:nvSpPr>
          <p:cNvPr id="5" name="Round Same Side Corner Rectangle 4">
            <a:hlinkClick r:id="rId2" action="ppaction://hlinksldjump"/>
          </p:cNvPr>
          <p:cNvSpPr/>
          <p:nvPr userDrawn="1"/>
        </p:nvSpPr>
        <p:spPr>
          <a:xfrm>
            <a:off x="311404" y="717964"/>
            <a:ext cx="1643074" cy="357190"/>
          </a:xfrm>
          <a:prstGeom prst="round2SameRect">
            <a:avLst/>
          </a:prstGeom>
          <a:effectLst/>
        </p:spPr>
        <p:style>
          <a:lnRef idx="0">
            <a:schemeClr val="accent1"/>
          </a:lnRef>
          <a:fillRef idx="3">
            <a:schemeClr val="accent1"/>
          </a:fillRef>
          <a:effectRef idx="3">
            <a:schemeClr val="accent1"/>
          </a:effectRef>
          <a:fontRef idx="minor">
            <a:schemeClr val="lt1"/>
          </a:fontRef>
        </p:style>
        <p:txBody>
          <a:bodyPr rtlCol="0" anchor="ctr"/>
          <a:lstStyle/>
          <a:p>
            <a:pPr algn="ctr"/>
            <a:r>
              <a:rPr lang="en-GB" b="1" dirty="0" smtClean="0"/>
              <a:t>Assignment</a:t>
            </a:r>
            <a:endParaRPr lang="en-GB" b="1" dirty="0"/>
          </a:p>
        </p:txBody>
      </p:sp>
      <p:sp>
        <p:nvSpPr>
          <p:cNvPr id="8" name="Round Same Side Corner Rectangle 7">
            <a:hlinkClick r:id="rId3" action="ppaction://hlinksldjump"/>
          </p:cNvPr>
          <p:cNvSpPr/>
          <p:nvPr userDrawn="1"/>
        </p:nvSpPr>
        <p:spPr>
          <a:xfrm>
            <a:off x="2027211" y="720054"/>
            <a:ext cx="468519" cy="357190"/>
          </a:xfrm>
          <a:prstGeom prst="round2SameRect">
            <a:avLst/>
          </a:prstGeom>
          <a:effectLst/>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000" b="1" dirty="0" smtClean="0"/>
              <a:t>LO1</a:t>
            </a:r>
            <a:endParaRPr lang="en-GB" sz="1400" b="1" dirty="0"/>
          </a:p>
        </p:txBody>
      </p:sp>
      <p:sp>
        <p:nvSpPr>
          <p:cNvPr id="7" name="Round Same Side Corner Rectangle 6">
            <a:hlinkClick r:id="" action="ppaction://noaction"/>
          </p:cNvPr>
          <p:cNvSpPr/>
          <p:nvPr userDrawn="1"/>
        </p:nvSpPr>
        <p:spPr>
          <a:xfrm>
            <a:off x="3780758" y="728321"/>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13</a:t>
            </a:r>
            <a:endParaRPr lang="en-GB" b="1" dirty="0"/>
          </a:p>
        </p:txBody>
      </p:sp>
      <p:sp>
        <p:nvSpPr>
          <p:cNvPr id="10" name="Round Same Side Corner Rectangle 9">
            <a:hlinkClick r:id="" action="ppaction://noaction"/>
          </p:cNvPr>
          <p:cNvSpPr/>
          <p:nvPr userDrawn="1"/>
        </p:nvSpPr>
        <p:spPr>
          <a:xfrm>
            <a:off x="4248766" y="728321"/>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14</a:t>
            </a:r>
            <a:endParaRPr lang="en-GB" b="1" dirty="0"/>
          </a:p>
        </p:txBody>
      </p:sp>
      <p:sp>
        <p:nvSpPr>
          <p:cNvPr id="11" name="Round Same Side Corner Rectangle 10">
            <a:hlinkClick r:id="" action="ppaction://noaction"/>
          </p:cNvPr>
          <p:cNvSpPr/>
          <p:nvPr userDrawn="1"/>
        </p:nvSpPr>
        <p:spPr>
          <a:xfrm>
            <a:off x="4716862" y="728321"/>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15</a:t>
            </a:r>
            <a:endParaRPr lang="en-GB" b="1" dirty="0"/>
          </a:p>
        </p:txBody>
      </p:sp>
      <p:sp>
        <p:nvSpPr>
          <p:cNvPr id="12" name="Round Same Side Corner Rectangle 11">
            <a:hlinkClick r:id="" action="ppaction://noaction"/>
          </p:cNvPr>
          <p:cNvSpPr/>
          <p:nvPr userDrawn="1"/>
        </p:nvSpPr>
        <p:spPr>
          <a:xfrm>
            <a:off x="5195564" y="729079"/>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16</a:t>
            </a:r>
            <a:endParaRPr lang="en-GB" b="1" dirty="0"/>
          </a:p>
        </p:txBody>
      </p:sp>
      <p:sp>
        <p:nvSpPr>
          <p:cNvPr id="16" name="Round Same Side Corner Rectangle 15">
            <a:hlinkClick r:id="" action="ppaction://noaction"/>
          </p:cNvPr>
          <p:cNvSpPr/>
          <p:nvPr userDrawn="1"/>
        </p:nvSpPr>
        <p:spPr>
          <a:xfrm>
            <a:off x="5663995" y="729079"/>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17</a:t>
            </a:r>
            <a:endParaRPr lang="en-GB" b="1" dirty="0"/>
          </a:p>
        </p:txBody>
      </p:sp>
      <p:sp>
        <p:nvSpPr>
          <p:cNvPr id="17" name="Round Same Side Corner Rectangle 16">
            <a:hlinkClick r:id="" action="ppaction://noaction"/>
          </p:cNvPr>
          <p:cNvSpPr/>
          <p:nvPr userDrawn="1"/>
        </p:nvSpPr>
        <p:spPr>
          <a:xfrm>
            <a:off x="6132426" y="729079"/>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18</a:t>
            </a:r>
            <a:endParaRPr lang="en-GB" b="1" dirty="0"/>
          </a:p>
        </p:txBody>
      </p:sp>
      <p:sp>
        <p:nvSpPr>
          <p:cNvPr id="20" name="Round Same Side Corner Rectangle 19">
            <a:hlinkClick r:id="rId4" action="ppaction://hlinksldjump"/>
          </p:cNvPr>
          <p:cNvSpPr/>
          <p:nvPr userDrawn="1"/>
        </p:nvSpPr>
        <p:spPr>
          <a:xfrm>
            <a:off x="2567651" y="729079"/>
            <a:ext cx="672668" cy="357190"/>
          </a:xfrm>
          <a:prstGeom prst="round2SameRect">
            <a:avLst/>
          </a:prstGeom>
          <a:effectLst/>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000" b="1" dirty="0" smtClean="0"/>
              <a:t>1-11</a:t>
            </a:r>
            <a:endParaRPr lang="en-GB" sz="1400" b="1" dirty="0"/>
          </a:p>
        </p:txBody>
      </p:sp>
      <p:pic>
        <p:nvPicPr>
          <p:cNvPr id="14" name="Picture 7" descr="http://decv.co.uk/wp-content/uploads/2013/02/OCR-Logo-300x139.gif">
            <a:hlinkClick r:id="rId5"/>
          </p:cNvPr>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7572084" y="0"/>
            <a:ext cx="1571916" cy="7283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197259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Assignment">
    <p:spTree>
      <p:nvGrpSpPr>
        <p:cNvPr id="1" name=""/>
        <p:cNvGrpSpPr/>
        <p:nvPr/>
      </p:nvGrpSpPr>
      <p:grpSpPr>
        <a:xfrm>
          <a:off x="0" y="0"/>
          <a:ext cx="0" cy="0"/>
          <a:chOff x="0" y="0"/>
          <a:chExt cx="0" cy="0"/>
        </a:xfrm>
      </p:grpSpPr>
      <p:sp>
        <p:nvSpPr>
          <p:cNvPr id="6" name="Title 5"/>
          <p:cNvSpPr>
            <a:spLocks noGrp="1"/>
          </p:cNvSpPr>
          <p:nvPr>
            <p:ph type="title"/>
          </p:nvPr>
        </p:nvSpPr>
        <p:spPr>
          <a:xfrm>
            <a:off x="214282" y="-117500"/>
            <a:ext cx="8229600" cy="857256"/>
          </a:xfrm>
        </p:spPr>
        <p:txBody>
          <a:bodyPr rtlCol="0"/>
          <a:lstStyle>
            <a:lvl1pPr>
              <a:defRPr>
                <a:latin typeface="Calibri" pitchFamily="34" charset="0"/>
                <a:cs typeface="Calibri" pitchFamily="34" charset="0"/>
              </a:defRPr>
            </a:lvl1pPr>
            <a:extLst/>
          </a:lstStyle>
          <a:p>
            <a:r>
              <a:rPr kumimoji="0" lang="en-US" smtClean="0"/>
              <a:t>Click to edit Master title style</a:t>
            </a:r>
            <a:endParaRPr kumimoji="0" lang="en-US"/>
          </a:p>
        </p:txBody>
      </p:sp>
    </p:spTree>
    <p:extLst>
      <p:ext uri="{BB962C8B-B14F-4D97-AF65-F5344CB8AC3E}">
        <p14:creationId xmlns:p14="http://schemas.microsoft.com/office/powerpoint/2010/main" val="428938571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229600" cy="928694"/>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142984"/>
            <a:ext cx="4038600" cy="4533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648200" y="1142984"/>
            <a:ext cx="4038600" cy="4533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229600" cy="796908"/>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928670"/>
            <a:ext cx="4038600" cy="4533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928670"/>
            <a:ext cx="4038600" cy="4533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13648" y="5937012"/>
            <a:ext cx="3203848"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latin typeface="Calibri" pitchFamily="34" charset="0"/>
              <a:cs typeface="Calibri" pitchFamily="34" charset="0"/>
            </a:endParaRPr>
          </a:p>
        </p:txBody>
      </p:sp>
      <p:sp>
        <p:nvSpPr>
          <p:cNvPr id="12" name="Freeform 11"/>
          <p:cNvSpPr>
            <a:spLocks/>
          </p:cNvSpPr>
          <p:nvPr/>
        </p:nvSpPr>
        <p:spPr bwMode="auto">
          <a:xfrm>
            <a:off x="1" y="5924550"/>
            <a:ext cx="2339752"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latin typeface="Calibri" pitchFamily="34" charset="0"/>
              <a:cs typeface="Calibri" pitchFamily="34" charset="0"/>
            </a:endParaRPr>
          </a:p>
        </p:txBody>
      </p:sp>
      <p:sp>
        <p:nvSpPr>
          <p:cNvPr id="14" name="Right Triangle 13"/>
          <p:cNvSpPr>
            <a:spLocks/>
          </p:cNvSpPr>
          <p:nvPr/>
        </p:nvSpPr>
        <p:spPr bwMode="auto">
          <a:xfrm>
            <a:off x="-6042" y="5949279"/>
            <a:ext cx="1913746" cy="922841"/>
          </a:xfrm>
          <a:prstGeom prst="rtTriangle">
            <a:avLst/>
          </a:prstGeom>
          <a:blipFill>
            <a:blip r:embed="rId11"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latin typeface="Calibri" pitchFamily="34" charset="0"/>
              <a:cs typeface="Calibri" pitchFamily="34" charset="0"/>
            </a:endParaRPr>
          </a:p>
        </p:txBody>
      </p:sp>
      <p:cxnSp>
        <p:nvCxnSpPr>
          <p:cNvPr id="15" name="Straight Connector 14"/>
          <p:cNvCxnSpPr>
            <a:stCxn id="14" idx="0"/>
            <a:endCxn id="14" idx="4"/>
          </p:cNvCxnSpPr>
          <p:nvPr/>
        </p:nvCxnSpPr>
        <p:spPr>
          <a:xfrm rot="16200000" flipH="1">
            <a:off x="489410" y="5453826"/>
            <a:ext cx="922841" cy="1913746"/>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4"/>
            <a:ext cx="8229600" cy="857256"/>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dirty="0"/>
          </a:p>
        </p:txBody>
      </p:sp>
      <p:sp>
        <p:nvSpPr>
          <p:cNvPr id="30" name="Text Placeholder 29"/>
          <p:cNvSpPr>
            <a:spLocks noGrp="1"/>
          </p:cNvSpPr>
          <p:nvPr>
            <p:ph type="body" idx="1"/>
          </p:nvPr>
        </p:nvSpPr>
        <p:spPr>
          <a:xfrm>
            <a:off x="457200" y="1000108"/>
            <a:ext cx="8229600" cy="4929222"/>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5" r:id="rId6"/>
    <p:sldLayoutId id="2147483704" r:id="rId7"/>
    <p:sldLayoutId id="2147483702" r:id="rId8"/>
    <p:sldLayoutId id="2147483703" r:id="rId9"/>
  </p:sldLayoutIdLst>
  <p:timing>
    <p:tnLst>
      <p:par>
        <p:cTn id="1" dur="indefinite" restart="never" nodeType="tmRoot"/>
      </p:par>
    </p:tnLst>
  </p:timing>
  <p:txStyles>
    <p:titleStyle>
      <a:lvl1pPr algn="l" rtl="0" eaLnBrk="1" latinLnBrk="0" hangingPunct="1">
        <a:spcBef>
          <a:spcPct val="0"/>
        </a:spcBef>
        <a:buNone/>
        <a:defRPr kumimoji="0" sz="4400" b="1" kern="1200">
          <a:solidFill>
            <a:schemeClr val="tx2"/>
          </a:solidFill>
          <a:effectLst>
            <a:outerShdw blurRad="31750" dist="25400" dir="5400000" algn="tl" rotWithShape="0">
              <a:srgbClr val="000000">
                <a:alpha val="25000"/>
              </a:srgbClr>
            </a:outerShdw>
          </a:effectLst>
          <a:latin typeface="Calibri" pitchFamily="34" charset="0"/>
          <a:ea typeface="+mj-ea"/>
          <a:cs typeface="Calibri" pitchFamily="34" charset="0"/>
        </a:defRPr>
      </a:lvl1pPr>
      <a:extLst/>
    </p:titleStyle>
    <p:bodyStyle>
      <a:lvl1pPr marL="365760" indent="-256032" algn="l" rtl="0" eaLnBrk="1" latinLnBrk="0" hangingPunct="1">
        <a:spcBef>
          <a:spcPts val="0"/>
        </a:spcBef>
        <a:spcAft>
          <a:spcPts val="600"/>
        </a:spcAft>
        <a:buClr>
          <a:schemeClr val="accent1"/>
        </a:buClr>
        <a:buSzPct val="68000"/>
        <a:buFont typeface="Wingdings 3"/>
        <a:buChar char=""/>
        <a:defRPr kumimoji="0" sz="2700" kern="1200">
          <a:solidFill>
            <a:schemeClr val="tx1"/>
          </a:solidFill>
          <a:latin typeface="Calibri" pitchFamily="34" charset="0"/>
          <a:ea typeface="+mn-ea"/>
          <a:cs typeface="Calibri" pitchFamily="34" charset="0"/>
        </a:defRPr>
      </a:lvl1pPr>
      <a:lvl2pPr marL="621792" indent="-228600" algn="l" rtl="0" eaLnBrk="1" latinLnBrk="0" hangingPunct="1">
        <a:spcBef>
          <a:spcPts val="0"/>
        </a:spcBef>
        <a:spcAft>
          <a:spcPts val="600"/>
        </a:spcAft>
        <a:buClr>
          <a:schemeClr val="accent1"/>
        </a:buClr>
        <a:buFont typeface="Verdana"/>
        <a:buChar char="◦"/>
        <a:defRPr kumimoji="0" sz="2300" kern="1200">
          <a:solidFill>
            <a:schemeClr val="tx1"/>
          </a:solidFill>
          <a:latin typeface="Calibri" pitchFamily="34" charset="0"/>
          <a:ea typeface="+mn-ea"/>
          <a:cs typeface="Calibri" pitchFamily="34" charset="0"/>
        </a:defRPr>
      </a:lvl2pPr>
      <a:lvl3pPr marL="859536" indent="-228600" algn="l" rtl="0" eaLnBrk="1" latinLnBrk="0" hangingPunct="1">
        <a:spcBef>
          <a:spcPts val="0"/>
        </a:spcBef>
        <a:spcAft>
          <a:spcPts val="600"/>
        </a:spcAft>
        <a:buClr>
          <a:schemeClr val="accent2"/>
        </a:buClr>
        <a:buSzPct val="100000"/>
        <a:buFont typeface="Wingdings 2"/>
        <a:buChar char=""/>
        <a:defRPr kumimoji="0" sz="2100" kern="1200">
          <a:solidFill>
            <a:schemeClr val="tx1"/>
          </a:solidFill>
          <a:latin typeface="Calibri" pitchFamily="34" charset="0"/>
          <a:ea typeface="+mn-ea"/>
          <a:cs typeface="Calibri" pitchFamily="34" charset="0"/>
        </a:defRPr>
      </a:lvl3pPr>
      <a:lvl4pPr marL="1143000" indent="-228600" algn="l" rtl="0" eaLnBrk="1" latinLnBrk="0" hangingPunct="1">
        <a:spcBef>
          <a:spcPts val="0"/>
        </a:spcBef>
        <a:spcAft>
          <a:spcPts val="600"/>
        </a:spcAft>
        <a:buClr>
          <a:schemeClr val="accent2"/>
        </a:buClr>
        <a:buFont typeface="Wingdings 2"/>
        <a:buChar char=""/>
        <a:defRPr kumimoji="0" sz="1900" kern="1200">
          <a:solidFill>
            <a:schemeClr val="tx1"/>
          </a:solidFill>
          <a:latin typeface="Calibri" pitchFamily="34" charset="0"/>
          <a:ea typeface="+mn-ea"/>
          <a:cs typeface="Calibri" pitchFamily="34" charset="0"/>
        </a:defRPr>
      </a:lvl4pPr>
      <a:lvl5pPr marL="1371600" indent="-228600" algn="l" rtl="0" eaLnBrk="1" latinLnBrk="0" hangingPunct="1">
        <a:spcBef>
          <a:spcPts val="0"/>
        </a:spcBef>
        <a:spcAft>
          <a:spcPts val="600"/>
        </a:spcAft>
        <a:buClr>
          <a:schemeClr val="accent2"/>
        </a:buClr>
        <a:buFont typeface="Wingdings 2"/>
        <a:buChar char=""/>
        <a:defRPr kumimoji="0" sz="1800" kern="1200">
          <a:solidFill>
            <a:schemeClr val="tx1"/>
          </a:solidFill>
          <a:latin typeface="Calibri" pitchFamily="34" charset="0"/>
          <a:ea typeface="+mn-ea"/>
          <a:cs typeface="Calibri" pitchFamily="34" charset="0"/>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5.xml"/><Relationship Id="rId5" Type="http://schemas.openxmlformats.org/officeDocument/2006/relationships/image" Target="../media/image10.gif"/><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8" Type="http://schemas.openxmlformats.org/officeDocument/2006/relationships/hyperlink" Target="CiDA%20-%20Unit%2002%20-%20LO4%20-%20Community%20Animation.pptx" TargetMode="External"/><Relationship Id="rId3" Type="http://schemas.openxmlformats.org/officeDocument/2006/relationships/slide" Target="slide11.xml"/><Relationship Id="rId7" Type="http://schemas.openxmlformats.org/officeDocument/2006/relationships/hyperlink" Target="CiDA%20-%20Unit%2002%20-%20LO1%20-%20Getting%20Organised.pptx"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hyperlink" Target="CiDA%20-%20Unit%2002%20-%20LO2%20-%20Opening%20Sequence.pptx" TargetMode="External"/><Relationship Id="rId5" Type="http://schemas.openxmlformats.org/officeDocument/2006/relationships/hyperlink" Target="CiDA%20-%20Unit%2002%20-%20LO3%20-%20Community%20Videos.pptx" TargetMode="External"/><Relationship Id="rId10" Type="http://schemas.openxmlformats.org/officeDocument/2006/relationships/hyperlink" Target="CiDA%20-%20Unit%2002%20-%20LO6%20-%20End%20of%20Project%20Review.pptx" TargetMode="External"/><Relationship Id="rId4" Type="http://schemas.openxmlformats.org/officeDocument/2006/relationships/slide" Target="slide2.xml"/><Relationship Id="rId9" Type="http://schemas.openxmlformats.org/officeDocument/2006/relationships/hyperlink" Target="CiDA%20-%20Unit%2002%20-%20LO5%20-%20One%20World%20Showcase%20Portfolio.pptx"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CiDA%20-%20Unit%2002%20-%20LO4%20-%20Community%20Animation.pptx" TargetMode="External"/><Relationship Id="rId3" Type="http://schemas.openxmlformats.org/officeDocument/2006/relationships/slide" Target="slide11.xml"/><Relationship Id="rId7" Type="http://schemas.openxmlformats.org/officeDocument/2006/relationships/hyperlink" Target="CiDA%20-%20Unit%2002%20-%20LO1%20-%20Getting%20Organised.pptx"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CiDA%20-%20Unit%2002%20-%20LO2%20-%20Opening%20Sequence.pptx" TargetMode="External"/><Relationship Id="rId5" Type="http://schemas.openxmlformats.org/officeDocument/2006/relationships/hyperlink" Target="CiDA%20-%20Unit%2002%20-%20LO3%20-%20Community%20Videos.pptx" TargetMode="External"/><Relationship Id="rId10" Type="http://schemas.openxmlformats.org/officeDocument/2006/relationships/hyperlink" Target="CiDA%20-%20Unit%2002%20-%20LO6%20-%20End%20of%20Project%20Review.pptx" TargetMode="External"/><Relationship Id="rId4" Type="http://schemas.openxmlformats.org/officeDocument/2006/relationships/slide" Target="slide2.xml"/><Relationship Id="rId9" Type="http://schemas.openxmlformats.org/officeDocument/2006/relationships/hyperlink" Target="CiDA%20-%20Unit%2002%20-%20LO5%20-%20One%20World%20Showcase%20Portfolio.pptx"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5.xml"/><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image" Target="../media/image9.gif"/></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5.xml"/><Relationship Id="rId5" Type="http://schemas.openxmlformats.org/officeDocument/2006/relationships/image" Target="../media/image9.gif"/><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8" Type="http://schemas.openxmlformats.org/officeDocument/2006/relationships/image" Target="../media/image10.gif"/><Relationship Id="rId3" Type="http://schemas.openxmlformats.org/officeDocument/2006/relationships/image" Target="../media/image6.png"/><Relationship Id="rId7" Type="http://schemas.openxmlformats.org/officeDocument/2006/relationships/hyperlink" Target="http://www.youtube.com/watch?v=nEBuyaIS3OI" TargetMode="External"/><Relationship Id="rId2" Type="http://schemas.openxmlformats.org/officeDocument/2006/relationships/notesSlide" Target="../notesSlides/notesSlide7.xml"/><Relationship Id="rId1" Type="http://schemas.openxmlformats.org/officeDocument/2006/relationships/slideLayout" Target="../slideLayouts/slideLayout5.xml"/><Relationship Id="rId6" Type="http://schemas.openxmlformats.org/officeDocument/2006/relationships/hyperlink" Target="http://www.youtube.com/watch?v=K0HEXSut3xs" TargetMode="External"/><Relationship Id="rId5" Type="http://schemas.openxmlformats.org/officeDocument/2006/relationships/hyperlink" Target="http://www.youtube.com/watch?v=aQ4ld84ifkk" TargetMode="External"/><Relationship Id="rId4" Type="http://schemas.openxmlformats.org/officeDocument/2006/relationships/image" Target="../media/image7.png"/><Relationship Id="rId9" Type="http://schemas.openxmlformats.org/officeDocument/2006/relationships/image" Target="../media/image9.gif"/></Relationships>
</file>

<file path=ppt/slides/_rels/slide8.xml.rels><?xml version="1.0" encoding="UTF-8" standalone="yes"?>
<Relationships xmlns="http://schemas.openxmlformats.org/package/2006/relationships"><Relationship Id="rId8" Type="http://schemas.openxmlformats.org/officeDocument/2006/relationships/image" Target="../media/image9.gif"/><Relationship Id="rId3" Type="http://schemas.openxmlformats.org/officeDocument/2006/relationships/image" Target="../media/image6.png"/><Relationship Id="rId7" Type="http://schemas.openxmlformats.org/officeDocument/2006/relationships/image" Target="../media/image10.gif"/><Relationship Id="rId2" Type="http://schemas.openxmlformats.org/officeDocument/2006/relationships/notesSlide" Target="../notesSlides/notesSlide8.xml"/><Relationship Id="rId1" Type="http://schemas.openxmlformats.org/officeDocument/2006/relationships/slideLayout" Target="../slideLayouts/slideLayout5.xml"/><Relationship Id="rId6" Type="http://schemas.openxmlformats.org/officeDocument/2006/relationships/hyperlink" Target="LO2%20-%20Storyboard%202.pdf" TargetMode="External"/><Relationship Id="rId5" Type="http://schemas.openxmlformats.org/officeDocument/2006/relationships/hyperlink" Target="LO2%20-%20Storyboard%201.pdf" TargetMode="Externa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5.xml"/><Relationship Id="rId5" Type="http://schemas.openxmlformats.org/officeDocument/2006/relationships/image" Target="../media/image9.gif"/><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99592" y="5949280"/>
            <a:ext cx="8208912" cy="771076"/>
          </a:xfrm>
        </p:spPr>
        <p:txBody>
          <a:bodyPr rtlCol="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GB" sz="29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Unit 02 – One World Scenario - DA202</a:t>
            </a:r>
          </a:p>
          <a:p>
            <a:endParaRPr lang="en-GB" sz="29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9" name="Footer Placeholder 18"/>
          <p:cNvSpPr txBox="1">
            <a:spLocks/>
          </p:cNvSpPr>
          <p:nvPr/>
        </p:nvSpPr>
        <p:spPr>
          <a:xfrm>
            <a:off x="25583" y="6592267"/>
            <a:ext cx="971944"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1" i="0" u="none" strike="noStrike" kern="1200" cap="none" spc="0" normalizeH="0" baseline="0" noProof="0" dirty="0" smtClean="0">
                <a:ln>
                  <a:noFill/>
                </a:ln>
                <a:solidFill>
                  <a:schemeClr val="accent1">
                    <a:tint val="20000"/>
                  </a:schemeClr>
                </a:solidFill>
                <a:effectLst/>
                <a:uLnTx/>
                <a:uFillTx/>
                <a:latin typeface="Calibri" pitchFamily="34" charset="0"/>
                <a:ea typeface="+mn-ea"/>
                <a:cs typeface="Calibri" pitchFamily="34" charset="0"/>
              </a:rPr>
              <a:t>ICT Dept</a:t>
            </a:r>
            <a:endParaRPr kumimoji="0" lang="en-US" sz="1200" b="1" i="0" u="none" strike="noStrike" kern="1200" cap="none" spc="0" normalizeH="0" baseline="0" noProof="0" dirty="0">
              <a:ln>
                <a:noFill/>
              </a:ln>
              <a:solidFill>
                <a:schemeClr val="accent1">
                  <a:tint val="20000"/>
                </a:schemeClr>
              </a:solidFill>
              <a:effectLst/>
              <a:uLnTx/>
              <a:uFillTx/>
              <a:latin typeface="Calibri" pitchFamily="34" charset="0"/>
              <a:ea typeface="+mn-ea"/>
              <a:cs typeface="Calibri" pitchFamily="34" charset="0"/>
            </a:endParaRPr>
          </a:p>
        </p:txBody>
      </p:sp>
      <p:pic>
        <p:nvPicPr>
          <p:cNvPr id="4" name="Picture 3" descr="http://www.cooperstc.com/index_htm_files/25897.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117" y="5575424"/>
            <a:ext cx="904875" cy="1019175"/>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251520" y="260648"/>
            <a:ext cx="8496944" cy="1584176"/>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pic>
        <p:nvPicPr>
          <p:cNvPr id="1029" name="Picture 5" descr="http://www.cooperstc.com/index_htm_files/25897.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404664"/>
            <a:ext cx="1224136" cy="1378764"/>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1547664" y="530677"/>
            <a:ext cx="6912768" cy="892552"/>
          </a:xfrm>
          <a:prstGeom prst="rect">
            <a:avLst/>
          </a:prstGeom>
          <a:noFill/>
        </p:spPr>
        <p:txBody>
          <a:bodyPr wrap="square" rtlCol="0">
            <a:spAutoFit/>
          </a:bodyPr>
          <a:lstStyle/>
          <a:p>
            <a:r>
              <a:rPr lang="en-GB" sz="2400" b="1" dirty="0" smtClean="0">
                <a:solidFill>
                  <a:schemeClr val="tx1">
                    <a:lumMod val="50000"/>
                    <a:lumOff val="50000"/>
                  </a:schemeClr>
                </a:solidFill>
              </a:rPr>
              <a:t>Certificate in Digital Applications – Level 02</a:t>
            </a:r>
            <a:endParaRPr lang="en-GB" sz="2800" b="1" dirty="0" smtClean="0">
              <a:solidFill>
                <a:schemeClr val="tx1">
                  <a:lumMod val="50000"/>
                  <a:lumOff val="50000"/>
                </a:schemeClr>
              </a:solidFill>
            </a:endParaRPr>
          </a:p>
          <a:p>
            <a:r>
              <a:rPr lang="en-GB" sz="2800" b="1" dirty="0" smtClean="0">
                <a:solidFill>
                  <a:schemeClr val="tx1">
                    <a:lumMod val="50000"/>
                    <a:lumOff val="50000"/>
                  </a:schemeClr>
                </a:solidFill>
              </a:rPr>
              <a:t>Multimedia Showcase – DA202</a:t>
            </a:r>
            <a:endParaRPr lang="en-GB" sz="2800" b="1" dirty="0">
              <a:solidFill>
                <a:schemeClr val="tx1">
                  <a:lumMod val="50000"/>
                  <a:lumOff val="50000"/>
                </a:schemeClr>
              </a:solidFill>
            </a:endParaRPr>
          </a:p>
        </p:txBody>
      </p:sp>
      <p:pic>
        <p:nvPicPr>
          <p:cNvPr id="1026"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26052" t="14956" r="24148" b="39224"/>
          <a:stretch/>
        </p:blipFill>
        <p:spPr bwMode="auto">
          <a:xfrm>
            <a:off x="3876355" y="2204864"/>
            <a:ext cx="4872109" cy="2520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49375" y="-115190"/>
            <a:ext cx="8229600" cy="857256"/>
          </a:xfrm>
        </p:spPr>
        <p:txBody>
          <a:bodyPr>
            <a:normAutofit/>
          </a:bodyPr>
          <a:lstStyle/>
          <a:p>
            <a:r>
              <a:rPr lang="en-GB" sz="3600" dirty="0" smtClean="0"/>
              <a:t>Learning Outcome 2 – Task 6</a:t>
            </a:r>
            <a:endParaRPr lang="en-GB" sz="3600" b="1" dirty="0" smtClean="0"/>
          </a:p>
        </p:txBody>
      </p:sp>
      <p:graphicFrame>
        <p:nvGraphicFramePr>
          <p:cNvPr id="25" name="Table 24"/>
          <p:cNvGraphicFramePr>
            <a:graphicFrameLocks noGrp="1"/>
          </p:cNvGraphicFramePr>
          <p:nvPr>
            <p:extLst>
              <p:ext uri="{D42A27DB-BD31-4B8C-83A1-F6EECF244321}">
                <p14:modId xmlns:p14="http://schemas.microsoft.com/office/powerpoint/2010/main" val="890373168"/>
              </p:ext>
            </p:extLst>
          </p:nvPr>
        </p:nvGraphicFramePr>
        <p:xfrm>
          <a:off x="6948264" y="2076520"/>
          <a:ext cx="1876349" cy="4448824"/>
        </p:xfrm>
        <a:graphic>
          <a:graphicData uri="http://schemas.openxmlformats.org/drawingml/2006/table">
            <a:tbl>
              <a:tblPr firstRow="1" firstCol="1" lastRow="1" lastCol="1" bandRow="1" bandCol="1">
                <a:tableStyleId>{2D5ABB26-0587-4C30-8999-92F81FD0307C}</a:tableStyleId>
              </a:tblPr>
              <a:tblGrid>
                <a:gridCol w="1876349"/>
              </a:tblGrid>
              <a:tr h="422890">
                <a:tc>
                  <a:txBody>
                    <a:bodyPr/>
                    <a:lstStyle/>
                    <a:p>
                      <a:pPr>
                        <a:spcAft>
                          <a:spcPts val="0"/>
                        </a:spcAft>
                      </a:pPr>
                      <a:endParaRPr lang="en-GB" sz="1050" dirty="0">
                        <a:effectLst/>
                        <a:latin typeface="Times New Roman"/>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4025934">
                <a:tc>
                  <a:txBody>
                    <a:bodyPr/>
                    <a:lstStyle/>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1"/>
                          </a:solidFill>
                          <a:effectLst/>
                          <a:latin typeface="Calibri" pitchFamily="34" charset="0"/>
                          <a:ea typeface="Times New Roman"/>
                          <a:cs typeface="Calibri" pitchFamily="34" charset="0"/>
                        </a:rPr>
                        <a:t>File Format</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1"/>
                          </a:solidFill>
                          <a:effectLst/>
                          <a:latin typeface="Calibri" pitchFamily="34" charset="0"/>
                          <a:ea typeface="Times New Roman"/>
                          <a:cs typeface="Calibri" pitchFamily="34" charset="0"/>
                        </a:rPr>
                        <a:t>File dimensions</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1"/>
                          </a:solidFill>
                          <a:effectLst/>
                          <a:latin typeface="Calibri" pitchFamily="34" charset="0"/>
                          <a:ea typeface="Times New Roman"/>
                          <a:cs typeface="Calibri" pitchFamily="34" charset="0"/>
                        </a:rPr>
                        <a:t>Exporting as a video</a:t>
                      </a:r>
                      <a:endParaRPr lang="en-GB" sz="1600" baseline="0" dirty="0" smtClean="0">
                        <a:solidFill>
                          <a:srgbClr val="FF0000"/>
                        </a:solidFill>
                        <a:effectLst/>
                        <a:latin typeface="Calibri" pitchFamily="34" charset="0"/>
                        <a:ea typeface="Times New Roman"/>
                        <a:cs typeface="Calibri" pitchFamily="34" charset="0"/>
                      </a:endParaRP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rgbClr val="FF0000"/>
                          </a:solidFill>
                          <a:effectLst/>
                          <a:latin typeface="Calibri" pitchFamily="34" charset="0"/>
                          <a:ea typeface="Times New Roman"/>
                          <a:cs typeface="Calibri" pitchFamily="34" charset="0"/>
                        </a:rPr>
                        <a:t>Quality in terms of file format (M/D)</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rgbClr val="FF0000"/>
                          </a:solidFill>
                          <a:effectLst/>
                          <a:latin typeface="Calibri" pitchFamily="34" charset="0"/>
                          <a:ea typeface="Times New Roman"/>
                          <a:cs typeface="Calibri" pitchFamily="34" charset="0"/>
                        </a:rPr>
                        <a:t>Size, reducing down for loading times and  (M/D)</a:t>
                      </a:r>
                      <a:endParaRPr lang="en-GB" sz="1600" baseline="0" dirty="0" smtClean="0">
                        <a:solidFill>
                          <a:schemeClr val="tx2">
                            <a:lumMod val="60000"/>
                            <a:lumOff val="40000"/>
                          </a:schemeClr>
                        </a:solidFill>
                        <a:effectLst/>
                        <a:latin typeface="Calibri" pitchFamily="34" charset="0"/>
                        <a:ea typeface="Times New Roman"/>
                        <a:cs typeface="Calibri" pitchFamily="34" charset="0"/>
                      </a:endParaRP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2">
                              <a:lumMod val="60000"/>
                              <a:lumOff val="40000"/>
                            </a:schemeClr>
                          </a:solidFill>
                          <a:effectLst/>
                          <a:latin typeface="Calibri" pitchFamily="34" charset="0"/>
                          <a:ea typeface="Times New Roman"/>
                          <a:cs typeface="Calibri" pitchFamily="34" charset="0"/>
                        </a:rPr>
                        <a:t>Resolution in DPI (D)</a:t>
                      </a:r>
                      <a:endParaRPr lang="en-GB" sz="1600" baseline="0" dirty="0" smtClean="0">
                        <a:solidFill>
                          <a:srgbClr val="FF0000"/>
                        </a:solidFill>
                        <a:effectLst/>
                        <a:latin typeface="Calibri" pitchFamily="34" charset="0"/>
                        <a:ea typeface="Times New Roman"/>
                        <a:cs typeface="Calibri" pitchFamily="34" charset="0"/>
                      </a:endParaRP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kumimoji="0" lang="en-GB" sz="1600" kern="1200" baseline="0" dirty="0" smtClean="0">
                          <a:solidFill>
                            <a:schemeClr val="tx2">
                              <a:lumMod val="60000"/>
                              <a:lumOff val="40000"/>
                            </a:schemeClr>
                          </a:solidFill>
                          <a:effectLst/>
                          <a:latin typeface="Calibri" pitchFamily="34" charset="0"/>
                          <a:ea typeface="Times New Roman"/>
                          <a:cs typeface="Calibri" pitchFamily="34" charset="0"/>
                        </a:rPr>
                        <a:t>Compatibility with other programs D)</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00031" y="2076520"/>
            <a:ext cx="1876425" cy="333375"/>
          </a:xfrm>
          <a:prstGeom prst="rect">
            <a:avLst/>
          </a:prstGeom>
          <a:noFill/>
          <a:extLst>
            <a:ext uri="{909E8E84-426E-40DD-AFC4-6F175D3DCCD1}">
              <a14:hiddenFill xmlns:a14="http://schemas.microsoft.com/office/drawing/2010/main">
                <a:solidFill>
                  <a:srgbClr val="FFFFFF"/>
                </a:solidFill>
              </a14:hiddenFill>
            </a:ext>
          </a:extLst>
        </p:spPr>
      </p:pic>
      <p:sp>
        <p:nvSpPr>
          <p:cNvPr id="34" name="Rectangle 33"/>
          <p:cNvSpPr/>
          <p:nvPr/>
        </p:nvSpPr>
        <p:spPr>
          <a:xfrm>
            <a:off x="323528" y="1628800"/>
            <a:ext cx="8496944" cy="584775"/>
          </a:xfrm>
          <a:prstGeom prst="rect">
            <a:avLst/>
          </a:prstGeom>
        </p:spPr>
        <p:txBody>
          <a:bodyPr wrap="square">
            <a:spAutoFit/>
          </a:bodyPr>
          <a:lstStyle/>
          <a:p>
            <a:r>
              <a:rPr lang="en-GB" sz="1600" b="1" dirty="0" smtClean="0"/>
              <a:t>‘One World’  </a:t>
            </a:r>
            <a:r>
              <a:rPr lang="en-GB" sz="1600" dirty="0"/>
              <a:t>looking to preview portfolios of production evidence to decide which proposal to work with.</a:t>
            </a:r>
            <a:endParaRPr lang="en-GB" sz="1600" dirty="0">
              <a:latin typeface="Calibri" pitchFamily="34" charset="0"/>
              <a:cs typeface="Calibri" pitchFamily="34" charset="0"/>
            </a:endParaRPr>
          </a:p>
        </p:txBody>
      </p:sp>
      <p:graphicFrame>
        <p:nvGraphicFramePr>
          <p:cNvPr id="50" name="Table 49"/>
          <p:cNvGraphicFramePr>
            <a:graphicFrameLocks noGrp="1"/>
          </p:cNvGraphicFramePr>
          <p:nvPr>
            <p:extLst>
              <p:ext uri="{D42A27DB-BD31-4B8C-83A1-F6EECF244321}">
                <p14:modId xmlns:p14="http://schemas.microsoft.com/office/powerpoint/2010/main" val="2014478210"/>
              </p:ext>
            </p:extLst>
          </p:nvPr>
        </p:nvGraphicFramePr>
        <p:xfrm>
          <a:off x="395535" y="2204864"/>
          <a:ext cx="6404495" cy="4434840"/>
        </p:xfrm>
        <a:graphic>
          <a:graphicData uri="http://schemas.openxmlformats.org/drawingml/2006/table">
            <a:tbl>
              <a:tblPr firstRow="1" bandRow="1">
                <a:tableStyleId>{2D5ABB26-0587-4C30-8999-92F81FD0307C}</a:tableStyleId>
              </a:tblPr>
              <a:tblGrid>
                <a:gridCol w="304976"/>
                <a:gridCol w="6099519"/>
              </a:tblGrid>
              <a:tr h="1678129">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5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Task 6 (P, M, D)</a:t>
                      </a:r>
                    </a:p>
                    <a:p>
                      <a:r>
                        <a:rPr kumimoji="0" lang="en-GB" sz="1500" kern="1200" dirty="0" smtClean="0">
                          <a:solidFill>
                            <a:schemeClr val="tx1"/>
                          </a:solidFill>
                          <a:effectLst/>
                          <a:latin typeface="Calibri" pitchFamily="34" charset="0"/>
                          <a:ea typeface="+mn-ea"/>
                          <a:cs typeface="Calibri" pitchFamily="34" charset="0"/>
                        </a:rPr>
                        <a:t>Exporting the completed sequence into a format for later use is essential. You will need two versions, one that you can work on again in case you need to change it and one that will need to go on</a:t>
                      </a:r>
                      <a:r>
                        <a:rPr kumimoji="0" lang="en-GB" sz="1500" kern="1200" baseline="0" dirty="0" smtClean="0">
                          <a:solidFill>
                            <a:schemeClr val="tx1"/>
                          </a:solidFill>
                          <a:effectLst/>
                          <a:latin typeface="Calibri" pitchFamily="34" charset="0"/>
                          <a:ea typeface="+mn-ea"/>
                          <a:cs typeface="Calibri" pitchFamily="34" charset="0"/>
                        </a:rPr>
                        <a:t> to the final version of your portfolio work. Acceptable portfolio file formats include .</a:t>
                      </a:r>
                      <a:r>
                        <a:rPr kumimoji="0" lang="en-GB" sz="1500" kern="1200" baseline="0" dirty="0" err="1" smtClean="0">
                          <a:solidFill>
                            <a:schemeClr val="tx1"/>
                          </a:solidFill>
                          <a:effectLst/>
                          <a:latin typeface="Calibri" pitchFamily="34" charset="0"/>
                          <a:ea typeface="+mn-ea"/>
                          <a:cs typeface="Calibri" pitchFamily="34" charset="0"/>
                        </a:rPr>
                        <a:t>wmv</a:t>
                      </a:r>
                      <a:r>
                        <a:rPr kumimoji="0" lang="en-GB" sz="1500" kern="1200" baseline="0" dirty="0" smtClean="0">
                          <a:solidFill>
                            <a:schemeClr val="tx1"/>
                          </a:solidFill>
                          <a:effectLst/>
                          <a:latin typeface="Calibri" pitchFamily="34" charset="0"/>
                          <a:ea typeface="+mn-ea"/>
                          <a:cs typeface="Calibri" pitchFamily="34" charset="0"/>
                        </a:rPr>
                        <a:t>, .</a:t>
                      </a:r>
                      <a:r>
                        <a:rPr kumimoji="0" lang="en-GB" sz="1500" kern="1200" baseline="0" dirty="0" err="1" smtClean="0">
                          <a:solidFill>
                            <a:schemeClr val="tx1"/>
                          </a:solidFill>
                          <a:effectLst/>
                          <a:latin typeface="Calibri" pitchFamily="34" charset="0"/>
                          <a:ea typeface="+mn-ea"/>
                          <a:cs typeface="Calibri" pitchFamily="34" charset="0"/>
                        </a:rPr>
                        <a:t>avi</a:t>
                      </a:r>
                      <a:r>
                        <a:rPr kumimoji="0" lang="en-GB" sz="1500" kern="1200" baseline="0" dirty="0" smtClean="0">
                          <a:solidFill>
                            <a:schemeClr val="tx1"/>
                          </a:solidFill>
                          <a:effectLst/>
                          <a:latin typeface="Calibri" pitchFamily="34" charset="0"/>
                          <a:ea typeface="+mn-ea"/>
                          <a:cs typeface="Calibri" pitchFamily="34" charset="0"/>
                        </a:rPr>
                        <a:t>, .mp4, .mpeg, .mpg, H.264, .</a:t>
                      </a:r>
                      <a:r>
                        <a:rPr kumimoji="0" lang="en-GB" sz="1500" kern="1200" baseline="0" dirty="0" err="1" smtClean="0">
                          <a:solidFill>
                            <a:schemeClr val="tx1"/>
                          </a:solidFill>
                          <a:effectLst/>
                          <a:latin typeface="Calibri" pitchFamily="34" charset="0"/>
                          <a:ea typeface="+mn-ea"/>
                          <a:cs typeface="Calibri" pitchFamily="34" charset="0"/>
                        </a:rPr>
                        <a:t>swf</a:t>
                      </a:r>
                      <a:r>
                        <a:rPr kumimoji="0" lang="en-GB" sz="1500" kern="1200" baseline="0" dirty="0" smtClean="0">
                          <a:solidFill>
                            <a:schemeClr val="tx1"/>
                          </a:solidFill>
                          <a:effectLst/>
                          <a:latin typeface="Calibri" pitchFamily="34" charset="0"/>
                          <a:ea typeface="+mn-ea"/>
                          <a:cs typeface="Calibri" pitchFamily="34" charset="0"/>
                        </a:rPr>
                        <a:t>, and .</a:t>
                      </a:r>
                      <a:r>
                        <a:rPr kumimoji="0" lang="en-GB" sz="1500" kern="1200" baseline="0" dirty="0" err="1" smtClean="0">
                          <a:solidFill>
                            <a:schemeClr val="tx1"/>
                          </a:solidFill>
                          <a:effectLst/>
                          <a:latin typeface="Calibri" pitchFamily="34" charset="0"/>
                          <a:ea typeface="+mn-ea"/>
                          <a:cs typeface="Calibri" pitchFamily="34" charset="0"/>
                        </a:rPr>
                        <a:t>flv</a:t>
                      </a:r>
                      <a:r>
                        <a:rPr kumimoji="0" lang="en-GB" sz="1500" kern="1200" baseline="0" dirty="0" smtClean="0">
                          <a:solidFill>
                            <a:schemeClr val="tx1"/>
                          </a:solidFill>
                          <a:effectLst/>
                          <a:latin typeface="Calibri" pitchFamily="34" charset="0"/>
                          <a:ea typeface="+mn-ea"/>
                          <a:cs typeface="Calibri" pitchFamily="34" charset="0"/>
                        </a:rPr>
                        <a:t>. Each of these has different characteristics. To reduce down potential longer term problems you should save the file in the best format with the best quality, .</a:t>
                      </a:r>
                      <a:r>
                        <a:rPr kumimoji="0" lang="en-GB" sz="1500" kern="1200" baseline="0" dirty="0" err="1" smtClean="0">
                          <a:solidFill>
                            <a:schemeClr val="tx1"/>
                          </a:solidFill>
                          <a:effectLst/>
                          <a:latin typeface="Calibri" pitchFamily="34" charset="0"/>
                          <a:ea typeface="+mn-ea"/>
                          <a:cs typeface="Calibri" pitchFamily="34" charset="0"/>
                        </a:rPr>
                        <a:t>avi</a:t>
                      </a:r>
                      <a:r>
                        <a:rPr kumimoji="0" lang="en-GB" sz="1500" kern="1200" baseline="0" dirty="0" smtClean="0">
                          <a:solidFill>
                            <a:schemeClr val="tx1"/>
                          </a:solidFill>
                          <a:effectLst/>
                          <a:latin typeface="Calibri" pitchFamily="34" charset="0"/>
                          <a:ea typeface="+mn-ea"/>
                          <a:cs typeface="Calibri" pitchFamily="34" charset="0"/>
                        </a:rPr>
                        <a:t> but if this is restricted, save it in one of the other formats listed.</a:t>
                      </a:r>
                      <a:endParaRPr kumimoji="0" lang="en-GB" sz="1500" kern="1200" dirty="0">
                        <a:solidFill>
                          <a:schemeClr val="tx1"/>
                        </a:solidFill>
                        <a:effectLst/>
                        <a:latin typeface="Calibri" pitchFamily="34" charset="0"/>
                        <a:ea typeface="+mn-ea"/>
                        <a:cs typeface="Calibri" pitchFamily="34" charset="0"/>
                      </a:endParaRPr>
                    </a:p>
                  </a:txBody>
                  <a:tcPr>
                    <a:noFill/>
                  </a:tcPr>
                </a:tc>
                <a:tc hMerge="1">
                  <a:txBody>
                    <a:bodyPr/>
                    <a:lstStyle/>
                    <a:p>
                      <a:endParaRPr lang="en-GB" dirty="0"/>
                    </a:p>
                  </a:txBody>
                  <a:tcPr/>
                </a:tc>
              </a:tr>
              <a:tr h="303084">
                <a:tc>
                  <a:txBody>
                    <a:bodyPr/>
                    <a:lstStyle/>
                    <a:p>
                      <a:pPr marL="0" indent="0" algn="ctr" rtl="0" eaLnBrk="1" latinLnBrk="0" hangingPunct="1"/>
                      <a:r>
                        <a:rPr kumimoji="0" lang="en-GB" sz="1500" b="0" kern="1200" dirty="0" smtClean="0">
                          <a:solidFill>
                            <a:schemeClr val="bg1"/>
                          </a:solidFill>
                          <a:latin typeface="Calibri" pitchFamily="34" charset="0"/>
                          <a:ea typeface="+mn-ea"/>
                          <a:cs typeface="Calibri" pitchFamily="34" charset="0"/>
                        </a:rPr>
                        <a:t>6</a:t>
                      </a:r>
                    </a:p>
                  </a:txBody>
                  <a:tcPr anchor="ctr">
                    <a:solidFill>
                      <a:schemeClr val="tx1"/>
                    </a:solidFill>
                  </a:tcPr>
                </a:tc>
                <a:tc>
                  <a:txBody>
                    <a:bodyPr/>
                    <a:lstStyle/>
                    <a:p>
                      <a:r>
                        <a:rPr lang="en-GB" sz="1500" dirty="0" smtClean="0">
                          <a:latin typeface="Calibri" pitchFamily="34" charset="0"/>
                          <a:cs typeface="Calibri" pitchFamily="34" charset="0"/>
                        </a:rPr>
                        <a:t>Evidence exporting of your Navigation Screen and Splash Screens</a:t>
                      </a:r>
                      <a:r>
                        <a:rPr lang="en-GB" sz="1500" baseline="0" dirty="0" smtClean="0">
                          <a:latin typeface="Calibri" pitchFamily="34" charset="0"/>
                          <a:cs typeface="Calibri" pitchFamily="34" charset="0"/>
                        </a:rPr>
                        <a:t> in an appropriate file format.</a:t>
                      </a:r>
                      <a:endParaRPr lang="en-GB" sz="1500" dirty="0">
                        <a:latin typeface="Calibri" pitchFamily="34" charset="0"/>
                        <a:cs typeface="Calibri" pitchFamily="34" charset="0"/>
                      </a:endParaRPr>
                    </a:p>
                  </a:txBody>
                  <a:tcPr marL="68580" marR="68580" marT="0" marB="0" anchor="ctr"/>
                </a:tc>
              </a:tr>
              <a:tr h="303084">
                <a:tc>
                  <a:txBody>
                    <a:bodyPr/>
                    <a:lstStyle/>
                    <a:p>
                      <a:pPr marL="0" indent="0" algn="ctr" rtl="0" eaLnBrk="1" latinLnBrk="0" hangingPunct="1"/>
                      <a:r>
                        <a:rPr kumimoji="0" lang="en-GB" sz="1500" b="0" kern="1200" dirty="0" smtClean="0">
                          <a:solidFill>
                            <a:schemeClr val="bg1"/>
                          </a:solidFill>
                          <a:latin typeface="Calibri" pitchFamily="34" charset="0"/>
                          <a:ea typeface="+mn-ea"/>
                          <a:cs typeface="Calibri" pitchFamily="34" charset="0"/>
                        </a:rPr>
                        <a:t>6</a:t>
                      </a:r>
                    </a:p>
                  </a:txBody>
                  <a:tcPr anchor="ctr">
                    <a:solidFill>
                      <a:srgbClr val="FF0000"/>
                    </a:solidFill>
                  </a:tcPr>
                </a:tc>
                <a:tc>
                  <a:txBody>
                    <a:bodyPr/>
                    <a:lstStyle/>
                    <a:p>
                      <a:r>
                        <a:rPr lang="en-GB" sz="1500" b="1" dirty="0" smtClean="0">
                          <a:solidFill>
                            <a:srgbClr val="FF0000"/>
                          </a:solidFill>
                          <a:latin typeface="Calibri" pitchFamily="34" charset="0"/>
                          <a:cs typeface="Calibri" pitchFamily="34" charset="0"/>
                        </a:rPr>
                        <a:t>Merit</a:t>
                      </a:r>
                    </a:p>
                    <a:p>
                      <a:r>
                        <a:rPr lang="en-GB" sz="1500" dirty="0" smtClean="0">
                          <a:solidFill>
                            <a:srgbClr val="FF0000"/>
                          </a:solidFill>
                          <a:latin typeface="Calibri" pitchFamily="34" charset="0"/>
                          <a:cs typeface="Calibri" pitchFamily="34" charset="0"/>
                        </a:rPr>
                        <a:t>Evidence exporting of your Navigation Screen and Splash Screens in an appropriate file format</a:t>
                      </a:r>
                      <a:r>
                        <a:rPr lang="en-GB" sz="1500" baseline="0" dirty="0" smtClean="0">
                          <a:solidFill>
                            <a:srgbClr val="FF0000"/>
                          </a:solidFill>
                          <a:latin typeface="Calibri" pitchFamily="34" charset="0"/>
                          <a:cs typeface="Calibri" pitchFamily="34" charset="0"/>
                        </a:rPr>
                        <a:t> and </a:t>
                      </a:r>
                      <a:r>
                        <a:rPr lang="en-GB" sz="1500" dirty="0" smtClean="0">
                          <a:solidFill>
                            <a:srgbClr val="FF0000"/>
                          </a:solidFill>
                          <a:latin typeface="Calibri" pitchFamily="34" charset="0"/>
                          <a:cs typeface="Calibri" pitchFamily="34" charset="0"/>
                        </a:rPr>
                        <a:t>Explain</a:t>
                      </a:r>
                      <a:r>
                        <a:rPr lang="en-GB" sz="1500" baseline="0" dirty="0" smtClean="0">
                          <a:solidFill>
                            <a:srgbClr val="FF0000"/>
                          </a:solidFill>
                          <a:latin typeface="Calibri" pitchFamily="34" charset="0"/>
                          <a:cs typeface="Calibri" pitchFamily="34" charset="0"/>
                        </a:rPr>
                        <a:t> why you chose that file format in terms of size and quality.</a:t>
                      </a:r>
                      <a:endParaRPr lang="en-GB" sz="1500" dirty="0" smtClean="0">
                        <a:solidFill>
                          <a:srgbClr val="FF0000"/>
                        </a:solidFill>
                        <a:latin typeface="Calibri" pitchFamily="34" charset="0"/>
                        <a:cs typeface="Calibri" pitchFamily="34" charset="0"/>
                      </a:endParaRPr>
                    </a:p>
                  </a:txBody>
                  <a:tcPr marL="68580" marR="68580" marT="0" marB="0" anchor="ctr"/>
                </a:tc>
              </a:tr>
              <a:tr h="288652">
                <a:tc>
                  <a:txBody>
                    <a:bodyPr/>
                    <a:lstStyle/>
                    <a:p>
                      <a:pPr marL="0" indent="0" algn="ctr" rtl="0" eaLnBrk="1" latinLnBrk="0" hangingPunct="1"/>
                      <a:r>
                        <a:rPr kumimoji="0" lang="en-GB" sz="1500" b="0" kern="1200" dirty="0" smtClean="0">
                          <a:solidFill>
                            <a:schemeClr val="bg1"/>
                          </a:solidFill>
                          <a:latin typeface="Calibri" pitchFamily="34" charset="0"/>
                          <a:ea typeface="+mn-ea"/>
                          <a:cs typeface="Calibri" pitchFamily="34" charset="0"/>
                        </a:rPr>
                        <a:t>6</a:t>
                      </a:r>
                    </a:p>
                  </a:txBody>
                  <a:tcPr anchor="ctr">
                    <a:solidFill>
                      <a:schemeClr val="tx2">
                        <a:lumMod val="60000"/>
                        <a:lumOff val="40000"/>
                      </a:schemeClr>
                    </a:solidFill>
                  </a:tcPr>
                </a:tc>
                <a:tc>
                  <a:txBody>
                    <a:bodyPr/>
                    <a:lstStyle/>
                    <a:p>
                      <a:r>
                        <a:rPr lang="en-GB" sz="1500" b="1" baseline="0" dirty="0" smtClean="0">
                          <a:solidFill>
                            <a:schemeClr val="tx2">
                              <a:lumMod val="60000"/>
                              <a:lumOff val="40000"/>
                            </a:schemeClr>
                          </a:solidFill>
                          <a:latin typeface="Calibri" pitchFamily="34" charset="0"/>
                          <a:cs typeface="Calibri" pitchFamily="34" charset="0"/>
                        </a:rPr>
                        <a:t>Distinction</a:t>
                      </a:r>
                    </a:p>
                    <a:p>
                      <a:r>
                        <a:rPr lang="en-GB" sz="1500" baseline="0" dirty="0" smtClean="0">
                          <a:solidFill>
                            <a:schemeClr val="tx2">
                              <a:lumMod val="60000"/>
                              <a:lumOff val="40000"/>
                            </a:schemeClr>
                          </a:solidFill>
                          <a:latin typeface="Calibri" pitchFamily="34" charset="0"/>
                          <a:cs typeface="Calibri" pitchFamily="34" charset="0"/>
                        </a:rPr>
                        <a:t>Evidence exporting of your Navigation Screen and Splash Screens in an appropriate file format and Explain why you chose that file format including resolution, format and compatibility.</a:t>
                      </a:r>
                    </a:p>
                  </a:txBody>
                  <a:tcPr marL="68580" marR="68580" marT="0" marB="0" anchor="ctr"/>
                </a:tc>
              </a:tr>
            </a:tbl>
          </a:graphicData>
        </a:graphic>
      </p:graphicFrame>
      <p:pic>
        <p:nvPicPr>
          <p:cNvPr id="9" name="Picture 8" descr="Evidence"/>
          <p:cNvPicPr/>
          <p:nvPr/>
        </p:nvPicPr>
        <p:blipFill>
          <a:blip r:embed="rId5">
            <a:extLst>
              <a:ext uri="{28A0092B-C50C-407E-A947-70E740481C1C}">
                <a14:useLocalDpi xmlns:a14="http://schemas.microsoft.com/office/drawing/2010/main" val="0"/>
              </a:ext>
            </a:extLst>
          </a:blip>
          <a:srcRect/>
          <a:stretch>
            <a:fillRect/>
          </a:stretch>
        </p:blipFill>
        <p:spPr bwMode="auto">
          <a:xfrm>
            <a:off x="6416774" y="4581128"/>
            <a:ext cx="315466" cy="360040"/>
          </a:xfrm>
          <a:prstGeom prst="rect">
            <a:avLst/>
          </a:prstGeom>
          <a:noFill/>
          <a:ln>
            <a:noFill/>
          </a:ln>
        </p:spPr>
      </p:pic>
    </p:spTree>
    <p:extLst>
      <p:ext uri="{BB962C8B-B14F-4D97-AF65-F5344CB8AC3E}">
        <p14:creationId xmlns:p14="http://schemas.microsoft.com/office/powerpoint/2010/main" val="1339425796"/>
      </p:ext>
    </p:extLst>
  </p:cSld>
  <p:clrMapOvr>
    <a:masterClrMapping/>
  </p:clrMapOvr>
  <p:transition advClick="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Content Placeholder 1"/>
          <p:cNvSpPr txBox="1">
            <a:spLocks/>
          </p:cNvSpPr>
          <p:nvPr/>
        </p:nvSpPr>
        <p:spPr>
          <a:xfrm>
            <a:off x="219621" y="1092845"/>
            <a:ext cx="8715375" cy="5007894"/>
          </a:xfrm>
          <a:prstGeom prst="rect">
            <a:avLst/>
          </a:prstGeom>
          <a:solidFill>
            <a:schemeClr val="bg1"/>
          </a:solidFill>
          <a:ln w="38100">
            <a:solidFill>
              <a:schemeClr val="accent3"/>
            </a:solidFill>
          </a:ln>
          <a:effectLst>
            <a:outerShdw blurRad="50800" dist="38100" dir="2700000" algn="tl" rotWithShape="0">
              <a:prstClr val="black">
                <a:alpha val="40000"/>
              </a:prstClr>
            </a:outerShdw>
          </a:effectLst>
        </p:spPr>
        <p:txBody>
          <a:bodyPr vert="horz">
            <a:noAutofit/>
          </a:bodyPr>
          <a:lstStyle/>
          <a:p>
            <a:pPr marL="95250" marR="0" lvl="0" indent="0" algn="l" defTabSz="914400" rtl="0" eaLnBrk="1" fontAlgn="auto" latinLnBrk="0" hangingPunct="1">
              <a:lnSpc>
                <a:spcPct val="100000"/>
              </a:lnSpc>
              <a:spcBef>
                <a:spcPts val="0"/>
              </a:spcBef>
              <a:spcAft>
                <a:spcPts val="600"/>
              </a:spcAft>
              <a:buClr>
                <a:schemeClr val="accent1"/>
              </a:buClr>
              <a:buSzPct val="68000"/>
              <a:buFont typeface="Wingdings 3"/>
              <a:buNone/>
              <a:tabLst/>
              <a:defRPr/>
            </a:pPr>
            <a:endParaRPr kumimoji="0" lang="en-GB" sz="17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p:txBody>
      </p:sp>
      <p:sp>
        <p:nvSpPr>
          <p:cNvPr id="3074" name="Title 1"/>
          <p:cNvSpPr>
            <a:spLocks noGrp="1"/>
          </p:cNvSpPr>
          <p:nvPr>
            <p:ph type="title"/>
          </p:nvPr>
        </p:nvSpPr>
        <p:spPr>
          <a:xfrm>
            <a:off x="249375" y="-115190"/>
            <a:ext cx="8229600" cy="857256"/>
          </a:xfrm>
        </p:spPr>
        <p:txBody>
          <a:bodyPr>
            <a:normAutofit/>
          </a:bodyPr>
          <a:lstStyle/>
          <a:p>
            <a:r>
              <a:rPr lang="en-GB" sz="3200" dirty="0" smtClean="0"/>
              <a:t>LO2 – Assessment (P, M, D)</a:t>
            </a:r>
            <a:endParaRPr lang="en-GB" sz="3200" b="1" dirty="0" smtClean="0"/>
          </a:p>
        </p:txBody>
      </p:sp>
      <p:sp>
        <p:nvSpPr>
          <p:cNvPr id="5" name="Content Placeholder 1"/>
          <p:cNvSpPr>
            <a:spLocks noGrp="1"/>
          </p:cNvSpPr>
          <p:nvPr>
            <p:ph idx="4294967295"/>
          </p:nvPr>
        </p:nvSpPr>
        <p:spPr>
          <a:xfrm>
            <a:off x="214343" y="1085402"/>
            <a:ext cx="8715375" cy="5439942"/>
          </a:xfrm>
          <a:solidFill>
            <a:schemeClr val="bg1"/>
          </a:solidFill>
          <a:ln w="38100">
            <a:solidFill>
              <a:schemeClr val="accent3"/>
            </a:solidFill>
          </a:ln>
          <a:effectLst>
            <a:outerShdw blurRad="50800" dist="38100" dir="2700000" algn="tl" rotWithShape="0">
              <a:prstClr val="black">
                <a:alpha val="40000"/>
              </a:prstClr>
            </a:outerShdw>
          </a:effectLst>
        </p:spPr>
        <p:txBody>
          <a:bodyPr>
            <a:noAutofit/>
          </a:bodyPr>
          <a:lstStyle/>
          <a:p>
            <a:pPr marL="95250" indent="0">
              <a:buNone/>
            </a:pPr>
            <a:r>
              <a:rPr lang="en-GB" sz="1700" dirty="0" smtClean="0"/>
              <a:t> </a:t>
            </a:r>
          </a:p>
        </p:txBody>
      </p:sp>
      <p:graphicFrame>
        <p:nvGraphicFramePr>
          <p:cNvPr id="62" name="Table 61"/>
          <p:cNvGraphicFramePr>
            <a:graphicFrameLocks noGrp="1"/>
          </p:cNvGraphicFramePr>
          <p:nvPr>
            <p:extLst>
              <p:ext uri="{D42A27DB-BD31-4B8C-83A1-F6EECF244321}">
                <p14:modId xmlns:p14="http://schemas.microsoft.com/office/powerpoint/2010/main" val="2323777312"/>
              </p:ext>
            </p:extLst>
          </p:nvPr>
        </p:nvGraphicFramePr>
        <p:xfrm>
          <a:off x="395532" y="1196755"/>
          <a:ext cx="8424938" cy="5078378"/>
        </p:xfrm>
        <a:graphic>
          <a:graphicData uri="http://schemas.openxmlformats.org/drawingml/2006/table">
            <a:tbl>
              <a:tblPr/>
              <a:tblGrid>
                <a:gridCol w="897720"/>
                <a:gridCol w="1580716"/>
                <a:gridCol w="1635820"/>
                <a:gridCol w="381471"/>
                <a:gridCol w="2365116"/>
                <a:gridCol w="857877"/>
                <a:gridCol w="706218"/>
              </a:tblGrid>
              <a:tr h="244991">
                <a:tc>
                  <a:txBody>
                    <a:bodyPr/>
                    <a:lstStyle/>
                    <a:p>
                      <a:pPr algn="ctr">
                        <a:spcAft>
                          <a:spcPts val="0"/>
                        </a:spcAft>
                      </a:pPr>
                      <a:r>
                        <a:rPr lang="en-GB" sz="1600" b="1" dirty="0">
                          <a:latin typeface="Calibri" pitchFamily="34" charset="0"/>
                          <a:ea typeface="Times New Roman"/>
                          <a:cs typeface="Calibri" pitchFamily="34" charset="0"/>
                        </a:rPr>
                        <a:t>Task</a:t>
                      </a:r>
                      <a:endParaRPr lang="en-ZA" sz="1600" dirty="0">
                        <a:latin typeface="Calibri" pitchFamily="34" charset="0"/>
                        <a:ea typeface="Times New Roman"/>
                        <a:cs typeface="Calibri" pitchFamily="34" charset="0"/>
                      </a:endParaRPr>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3B3B3"/>
                    </a:solidFill>
                  </a:tcPr>
                </a:tc>
                <a:tc gridSpan="4">
                  <a:txBody>
                    <a:bodyPr/>
                    <a:lstStyle/>
                    <a:p>
                      <a:pPr algn="ctr">
                        <a:spcAft>
                          <a:spcPts val="0"/>
                        </a:spcAft>
                      </a:pPr>
                      <a:r>
                        <a:rPr lang="en-GB" sz="1600" b="1" dirty="0">
                          <a:latin typeface="Calibri" pitchFamily="34" charset="0"/>
                          <a:ea typeface="Times New Roman"/>
                          <a:cs typeface="Calibri" pitchFamily="34" charset="0"/>
                        </a:rPr>
                        <a:t>Activities</a:t>
                      </a:r>
                      <a:endParaRPr lang="en-ZA" sz="1600" dirty="0">
                        <a:latin typeface="Calibri" pitchFamily="34" charset="0"/>
                        <a:ea typeface="Times New Roman"/>
                        <a:cs typeface="Calibri" pitchFamily="34" charset="0"/>
                      </a:endParaRPr>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3B3B3"/>
                    </a:solidFill>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a:spcAft>
                          <a:spcPts val="0"/>
                        </a:spcAft>
                      </a:pPr>
                      <a:r>
                        <a:rPr lang="en-GB" sz="1600" b="1" dirty="0">
                          <a:latin typeface="Calibri" pitchFamily="34" charset="0"/>
                          <a:ea typeface="Times New Roman"/>
                          <a:cs typeface="Calibri" pitchFamily="34" charset="0"/>
                        </a:rPr>
                        <a:t>Student</a:t>
                      </a:r>
                      <a:endParaRPr lang="en-ZA" sz="1600" dirty="0">
                        <a:latin typeface="Calibri" pitchFamily="34" charset="0"/>
                        <a:ea typeface="Times New Roman"/>
                        <a:cs typeface="Calibri" pitchFamily="34" charset="0"/>
                      </a:endParaRPr>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3B3B3"/>
                    </a:solidFill>
                  </a:tcPr>
                </a:tc>
                <a:tc>
                  <a:txBody>
                    <a:bodyPr/>
                    <a:lstStyle/>
                    <a:p>
                      <a:pPr algn="ctr">
                        <a:spcAft>
                          <a:spcPts val="0"/>
                        </a:spcAft>
                      </a:pPr>
                      <a:r>
                        <a:rPr lang="en-GB" sz="1600" b="1" dirty="0" smtClean="0">
                          <a:latin typeface="Calibri" pitchFamily="34" charset="0"/>
                          <a:ea typeface="Times New Roman"/>
                          <a:cs typeface="Calibri" pitchFamily="34" charset="0"/>
                        </a:rPr>
                        <a:t>Staff</a:t>
                      </a:r>
                      <a:endParaRPr lang="en-ZA" sz="1600" dirty="0">
                        <a:latin typeface="Calibri" pitchFamily="34" charset="0"/>
                        <a:ea typeface="Times New Roman"/>
                        <a:cs typeface="Calibri" pitchFamily="34" charset="0"/>
                      </a:endParaRPr>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3B3B3"/>
                    </a:solidFill>
                  </a:tcPr>
                </a:tc>
              </a:tr>
              <a:tr h="358234">
                <a:tc gridSpan="7">
                  <a:txBody>
                    <a:bodyPr/>
                    <a:lstStyle/>
                    <a:p>
                      <a:r>
                        <a:rPr lang="en-US" sz="1400" b="1" dirty="0" smtClean="0">
                          <a:latin typeface="Calibri" pitchFamily="34" charset="0"/>
                          <a:ea typeface="Calibri" pitchFamily="34" charset="0"/>
                          <a:cs typeface="Calibri" pitchFamily="34" charset="0"/>
                        </a:rPr>
                        <a:t>LO2:</a:t>
                      </a:r>
                      <a:r>
                        <a:rPr lang="en-US" sz="1400" dirty="0" smtClean="0">
                          <a:latin typeface="Calibri" pitchFamily="34" charset="0"/>
                          <a:ea typeface="Calibri" pitchFamily="34" charset="0"/>
                          <a:cs typeface="Calibri" pitchFamily="34" charset="0"/>
                        </a:rPr>
                        <a:t> </a:t>
                      </a:r>
                      <a:r>
                        <a:rPr lang="en-GB" sz="1400" dirty="0" smtClean="0">
                          <a:latin typeface="Calibri" pitchFamily="34" charset="0"/>
                        </a:rPr>
                        <a:t>Be able to </a:t>
                      </a:r>
                      <a:r>
                        <a:rPr lang="en-GB" sz="1400" dirty="0" smtClean="0"/>
                        <a:t>prepare an animated Opening Sequence</a:t>
                      </a:r>
                      <a:endParaRPr lang="en-ZA" sz="1400" dirty="0">
                        <a:latin typeface="Calibri" pitchFamily="34" charset="0"/>
                        <a:ea typeface="Calibri" pitchFamily="34" charset="0"/>
                        <a:cs typeface="Calibri" pitchFamily="34" charset="0"/>
                      </a:endParaRPr>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415696">
                <a:tc>
                  <a:txBody>
                    <a:bodyPr/>
                    <a:lstStyle/>
                    <a:p>
                      <a:pPr algn="ctr">
                        <a:spcAft>
                          <a:spcPts val="0"/>
                        </a:spcAft>
                      </a:pPr>
                      <a:r>
                        <a:rPr kumimoji="0" lang="en-GB" sz="1400" kern="1200" dirty="0" smtClean="0">
                          <a:solidFill>
                            <a:schemeClr val="tx1"/>
                          </a:solidFill>
                          <a:effectLst/>
                          <a:latin typeface="Calibri" pitchFamily="34" charset="0"/>
                          <a:ea typeface="Times New Roman"/>
                          <a:cs typeface="Calibri" pitchFamily="34" charset="0"/>
                        </a:rPr>
                        <a:t>1(P)</a:t>
                      </a:r>
                      <a:endParaRPr kumimoji="0" lang="en-GB" sz="1400" kern="1200" dirty="0">
                        <a:solidFill>
                          <a:schemeClr val="tx1"/>
                        </a:solidFill>
                        <a:effectLst/>
                        <a:latin typeface="Calibri" pitchFamily="34" charset="0"/>
                        <a:ea typeface="Times New Roman"/>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400" kern="1200" dirty="0" smtClean="0">
                          <a:solidFill>
                            <a:schemeClr val="tx1"/>
                          </a:solidFill>
                          <a:effectLst/>
                          <a:latin typeface="Calibri" pitchFamily="34" charset="0"/>
                          <a:ea typeface="+mn-ea"/>
                          <a:cs typeface="Calibri" pitchFamily="34" charset="0"/>
                        </a:rPr>
                        <a:t>Create a series of annotated sketches for your splash screen and agree with your test buddy on the final design decision.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endParaRPr lang="en-GB" sz="1200" dirty="0">
                        <a:latin typeface="Calibri" pitchFamily="34" charset="0"/>
                        <a:cs typeface="Calibri" pitchFamily="34" charset="0"/>
                      </a:endParaRPr>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GB" sz="1200" dirty="0">
                        <a:latin typeface="Calibri" pitchFamily="34" charset="0"/>
                        <a:cs typeface="Calibri" pitchFamily="34" charset="0"/>
                      </a:endParaRPr>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35833">
                <a:tc rowSpan="2">
                  <a:txBody>
                    <a:bodyPr/>
                    <a:lstStyle/>
                    <a:p>
                      <a:pPr algn="ctr">
                        <a:spcAft>
                          <a:spcPts val="0"/>
                        </a:spcAft>
                      </a:pPr>
                      <a:r>
                        <a:rPr kumimoji="0" lang="en-GB" sz="1400" kern="1200" dirty="0" smtClean="0">
                          <a:solidFill>
                            <a:schemeClr val="tx1"/>
                          </a:solidFill>
                          <a:effectLst/>
                          <a:latin typeface="Calibri" pitchFamily="34" charset="0"/>
                          <a:ea typeface="Times New Roman"/>
                          <a:cs typeface="Calibri" pitchFamily="34" charset="0"/>
                        </a:rPr>
                        <a:t>2(P/M/D)</a:t>
                      </a:r>
                      <a:endParaRPr kumimoji="0" lang="en-GB" sz="1400" kern="1200" dirty="0">
                        <a:solidFill>
                          <a:schemeClr val="tx1"/>
                        </a:solidFill>
                        <a:effectLst/>
                        <a:latin typeface="Calibri" pitchFamily="34" charset="0"/>
                        <a:ea typeface="Times New Roman"/>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4">
                  <a:txBody>
                    <a:bodyPr/>
                    <a:lstStyle/>
                    <a:p>
                      <a:r>
                        <a:rPr kumimoji="0" lang="en-GB" sz="1400" kern="1200" dirty="0" smtClean="0">
                          <a:solidFill>
                            <a:schemeClr val="tx1"/>
                          </a:solidFill>
                          <a:latin typeface="Calibri" pitchFamily="34" charset="0"/>
                          <a:ea typeface="+mn-ea"/>
                          <a:cs typeface="+mn-cs"/>
                        </a:rPr>
                        <a:t>Create a</a:t>
                      </a:r>
                      <a:r>
                        <a:rPr kumimoji="0" lang="en-GB" sz="1400" kern="1200" baseline="0" dirty="0" smtClean="0">
                          <a:solidFill>
                            <a:schemeClr val="tx1"/>
                          </a:solidFill>
                          <a:latin typeface="Calibri" pitchFamily="34" charset="0"/>
                          <a:ea typeface="+mn-ea"/>
                          <a:cs typeface="+mn-cs"/>
                        </a:rPr>
                        <a:t> splash screen for your production, using text tools within a chosen application.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hMerge="1">
                  <a:txBody>
                    <a:bodyPr/>
                    <a:lstStyle/>
                    <a:p>
                      <a:endParaRPr lang="en-GB"/>
                    </a:p>
                  </a:txBody>
                  <a:tcPr/>
                </a:tc>
                <a:tc rowSpan="2">
                  <a:txBody>
                    <a:bodyPr/>
                    <a:lstStyle/>
                    <a:p>
                      <a:endParaRPr lang="en-GB" sz="1200">
                        <a:latin typeface="Calibri" pitchFamily="34" charset="0"/>
                        <a:cs typeface="Calibri" pitchFamily="34" charset="0"/>
                      </a:endParaRPr>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2">
                  <a:txBody>
                    <a:bodyPr/>
                    <a:lstStyle/>
                    <a:p>
                      <a:endParaRPr lang="en-GB" sz="1200" dirty="0">
                        <a:latin typeface="Calibri" pitchFamily="34" charset="0"/>
                        <a:cs typeface="Calibri" pitchFamily="34" charset="0"/>
                      </a:endParaRPr>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261071">
                <a:tc vMerge="1">
                  <a:txBody>
                    <a:bodyPr/>
                    <a:lstStyle/>
                    <a:p>
                      <a:endParaRPr lang="en-GB"/>
                    </a:p>
                  </a:txBody>
                  <a:tcPr/>
                </a:tc>
                <a:tc gridSpan="2">
                  <a:txBody>
                    <a:bodyPr/>
                    <a:lstStyle/>
                    <a:p>
                      <a:pPr marL="0" marR="0" indent="0" algn="ctr" defTabSz="914400" rtl="0" eaLnBrk="1" fontAlgn="auto" latinLnBrk="0" hangingPunct="1">
                        <a:lnSpc>
                          <a:spcPct val="100000"/>
                        </a:lnSpc>
                        <a:spcBef>
                          <a:spcPts val="0"/>
                        </a:spcBef>
                        <a:spcAft>
                          <a:spcPts val="600"/>
                        </a:spcAft>
                        <a:buClrTx/>
                        <a:buSzTx/>
                        <a:buFont typeface="Arial" pitchFamily="34" charset="0"/>
                        <a:buNone/>
                        <a:tabLst/>
                        <a:defRPr/>
                      </a:pPr>
                      <a:r>
                        <a:rPr lang="en-GB" sz="1200" baseline="0" dirty="0" smtClean="0">
                          <a:solidFill>
                            <a:srgbClr val="FF0000"/>
                          </a:solidFill>
                          <a:effectLst/>
                          <a:latin typeface="Calibri" pitchFamily="34" charset="0"/>
                          <a:ea typeface="Times New Roman"/>
                          <a:cs typeface="Calibri" pitchFamily="34" charset="0"/>
                        </a:rPr>
                        <a:t>Used By-Line </a:t>
                      </a:r>
                      <a:r>
                        <a:rPr lang="en-GB" sz="1200" baseline="0" dirty="0" smtClean="0">
                          <a:solidFill>
                            <a:srgbClr val="FF0000"/>
                          </a:solidFill>
                          <a:effectLst/>
                          <a:latin typeface="Calibri" pitchFamily="34" charset="0"/>
                          <a:ea typeface="Times New Roman"/>
                          <a:cs typeface="Calibri" pitchFamily="34" charset="0"/>
                        </a:rPr>
                        <a:t>(M)</a:t>
                      </a:r>
                      <a:endParaRPr lang="en-GB" sz="1200" baseline="0" dirty="0" smtClean="0">
                        <a:solidFill>
                          <a:srgbClr val="FF0000"/>
                        </a:solidFill>
                        <a:effectLst/>
                        <a:latin typeface="Calibri" pitchFamily="34" charset="0"/>
                        <a:ea typeface="Times New Roman"/>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c gridSpan="2">
                  <a:txBody>
                    <a:bodyPr/>
                    <a:lstStyle/>
                    <a:p>
                      <a:pPr marL="0" marR="0" indent="0" algn="ctr" defTabSz="914400" rtl="0" eaLnBrk="1" fontAlgn="auto" latinLnBrk="0" hangingPunct="1">
                        <a:lnSpc>
                          <a:spcPct val="100000"/>
                        </a:lnSpc>
                        <a:spcBef>
                          <a:spcPts val="0"/>
                        </a:spcBef>
                        <a:spcAft>
                          <a:spcPts val="600"/>
                        </a:spcAft>
                        <a:buClrTx/>
                        <a:buSzTx/>
                        <a:buFont typeface="Arial" pitchFamily="34" charset="0"/>
                        <a:buNone/>
                        <a:tabLst/>
                        <a:defRPr/>
                      </a:pPr>
                      <a:r>
                        <a:rPr kumimoji="0" lang="en-GB" sz="1200" kern="1200" baseline="0" dirty="0" smtClean="0">
                          <a:solidFill>
                            <a:schemeClr val="tx2">
                              <a:lumMod val="60000"/>
                              <a:lumOff val="40000"/>
                            </a:schemeClr>
                          </a:solidFill>
                          <a:latin typeface="Calibri" pitchFamily="34" charset="0"/>
                          <a:ea typeface="+mn-ea"/>
                          <a:cs typeface="Calibri" pitchFamily="34" charset="0"/>
                        </a:rPr>
                        <a:t>Animated (D)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c vMerge="1">
                  <a:txBody>
                    <a:bodyPr/>
                    <a:lstStyle/>
                    <a:p>
                      <a:endParaRPr lang="en-GB"/>
                    </a:p>
                  </a:txBody>
                  <a:tcPr/>
                </a:tc>
                <a:tc vMerge="1">
                  <a:txBody>
                    <a:bodyPr/>
                    <a:lstStyle/>
                    <a:p>
                      <a:endParaRPr lang="en-GB"/>
                    </a:p>
                  </a:txBody>
                  <a:tcPr/>
                </a:tc>
              </a:tr>
              <a:tr h="435833">
                <a:tc rowSpan="2">
                  <a:txBody>
                    <a:bodyPr/>
                    <a:lstStyle/>
                    <a:p>
                      <a:pPr algn="ctr">
                        <a:spcAft>
                          <a:spcPts val="0"/>
                        </a:spcAft>
                      </a:pPr>
                      <a:r>
                        <a:rPr kumimoji="0" lang="en-GB" sz="1400" kern="1200" dirty="0">
                          <a:solidFill>
                            <a:schemeClr val="tx1"/>
                          </a:solidFill>
                          <a:effectLst/>
                          <a:latin typeface="Calibri" pitchFamily="34" charset="0"/>
                          <a:ea typeface="Times New Roman"/>
                          <a:cs typeface="Calibri" pitchFamily="34" charset="0"/>
                        </a:rPr>
                        <a:t>3(P/M/D)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4">
                  <a:txBody>
                    <a:bodyPr/>
                    <a:lstStyle/>
                    <a:p>
                      <a:r>
                        <a:rPr lang="en-GB" sz="1400" dirty="0" smtClean="0">
                          <a:latin typeface="Calibri" pitchFamily="34" charset="0"/>
                          <a:cs typeface="Calibri" pitchFamily="34" charset="0"/>
                        </a:rPr>
                        <a:t>Create</a:t>
                      </a:r>
                      <a:r>
                        <a:rPr lang="en-GB" sz="1400" baseline="0" dirty="0" smtClean="0">
                          <a:latin typeface="Calibri" pitchFamily="34" charset="0"/>
                          <a:cs typeface="Calibri" pitchFamily="34" charset="0"/>
                        </a:rPr>
                        <a:t> and annotate 2 sketches for an interactive menu for your Showcase showing before and after movement.</a:t>
                      </a:r>
                      <a:endParaRPr lang="en-GB" sz="1400" dirty="0">
                        <a:latin typeface="Calibri" pitchFamily="34" charset="0"/>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hMerge="1">
                  <a:txBody>
                    <a:bodyPr/>
                    <a:lstStyle/>
                    <a:p>
                      <a:endParaRPr lang="en-GB"/>
                    </a:p>
                  </a:txBody>
                  <a:tcPr/>
                </a:tc>
                <a:tc rowSpan="2">
                  <a:txBody>
                    <a:bodyPr/>
                    <a:lstStyle/>
                    <a:p>
                      <a:endParaRPr lang="en-GB" sz="1200">
                        <a:latin typeface="Calibri" pitchFamily="34" charset="0"/>
                        <a:cs typeface="Calibri" pitchFamily="34" charset="0"/>
                      </a:endParaRPr>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2">
                  <a:txBody>
                    <a:bodyPr/>
                    <a:lstStyle/>
                    <a:p>
                      <a:endParaRPr lang="en-GB" sz="1200">
                        <a:latin typeface="Calibri" pitchFamily="34" charset="0"/>
                        <a:cs typeface="Calibri" pitchFamily="34" charset="0"/>
                      </a:endParaRPr>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435833">
                <a:tc vMerge="1">
                  <a:txBody>
                    <a:bodyPr/>
                    <a:lstStyle/>
                    <a:p>
                      <a:endParaRPr lang="en-GB"/>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1200" kern="1200" baseline="0" dirty="0" smtClean="0">
                          <a:solidFill>
                            <a:schemeClr val="tx1"/>
                          </a:solidFill>
                          <a:latin typeface="Calibri" pitchFamily="34" charset="0"/>
                          <a:ea typeface="+mn-ea"/>
                          <a:cs typeface="Calibri" pitchFamily="34" charset="0"/>
                        </a:rPr>
                        <a:t>Before and After (P)</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aseline="0" dirty="0" smtClean="0">
                          <a:solidFill>
                            <a:srgbClr val="FF0000"/>
                          </a:solidFill>
                          <a:latin typeface="Calibri" pitchFamily="34" charset="0"/>
                          <a:cs typeface="Calibri" pitchFamily="34" charset="0"/>
                        </a:rPr>
                        <a:t>3 Sketches of Before, during and after movement </a:t>
                      </a:r>
                      <a:r>
                        <a:rPr lang="en-GB" sz="1200" kern="1200" baseline="0" dirty="0" smtClean="0">
                          <a:solidFill>
                            <a:srgbClr val="FF0000"/>
                          </a:solidFill>
                          <a:latin typeface="Calibri" pitchFamily="34" charset="0"/>
                          <a:ea typeface="+mn-ea"/>
                          <a:cs typeface="Calibri" pitchFamily="34" charset="0"/>
                        </a:rPr>
                        <a:t>(M/D)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aseline="0" dirty="0" smtClean="0">
                          <a:solidFill>
                            <a:schemeClr val="tx2">
                              <a:lumMod val="60000"/>
                              <a:lumOff val="40000"/>
                            </a:schemeClr>
                          </a:solidFill>
                          <a:latin typeface="Calibri" pitchFamily="34" charset="0"/>
                          <a:cs typeface="Calibri" pitchFamily="34" charset="0"/>
                        </a:rPr>
                        <a:t>4 sketches of Before, During  and After. movement </a:t>
                      </a:r>
                      <a:r>
                        <a:rPr kumimoji="0" lang="en-GB" sz="1200" kern="1200" baseline="0" dirty="0" smtClean="0">
                          <a:solidFill>
                            <a:schemeClr val="tx2">
                              <a:lumMod val="60000"/>
                              <a:lumOff val="40000"/>
                            </a:schemeClr>
                          </a:solidFill>
                          <a:latin typeface="Calibri" pitchFamily="34" charset="0"/>
                          <a:ea typeface="+mn-ea"/>
                          <a:cs typeface="Calibri" pitchFamily="34" charset="0"/>
                        </a:rPr>
                        <a:t>(D)</a:t>
                      </a:r>
                      <a:endParaRPr kumimoji="0" lang="en-GB" sz="1200" kern="1200" dirty="0" smtClean="0">
                        <a:solidFill>
                          <a:schemeClr val="tx2">
                            <a:lumMod val="60000"/>
                            <a:lumOff val="40000"/>
                          </a:schemeClr>
                        </a:solidFill>
                        <a:latin typeface="Calibri" pitchFamily="34" charset="0"/>
                        <a:ea typeface="+mn-ea"/>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tr>
              <a:tr h="415696">
                <a:tc rowSpan="2">
                  <a:txBody>
                    <a:bodyPr/>
                    <a:lstStyle/>
                    <a:p>
                      <a:pPr algn="ctr">
                        <a:spcAft>
                          <a:spcPts val="0"/>
                        </a:spcAft>
                      </a:pPr>
                      <a:r>
                        <a:rPr kumimoji="0" lang="en-GB" sz="1400" kern="1200" dirty="0">
                          <a:solidFill>
                            <a:schemeClr val="tx1"/>
                          </a:solidFill>
                          <a:effectLst/>
                          <a:latin typeface="Calibri" pitchFamily="34" charset="0"/>
                          <a:ea typeface="Times New Roman"/>
                          <a:cs typeface="Calibri" pitchFamily="34" charset="0"/>
                        </a:rPr>
                        <a:t>4(P/M/D)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4">
                  <a:txBody>
                    <a:bodyPr/>
                    <a:lstStyle/>
                    <a:p>
                      <a:r>
                        <a:rPr lang="en-GB" sz="1400" dirty="0" smtClean="0">
                          <a:latin typeface="Calibri" pitchFamily="34" charset="0"/>
                          <a:cs typeface="Calibri" pitchFamily="34" charset="0"/>
                        </a:rPr>
                        <a:t>Create</a:t>
                      </a:r>
                      <a:r>
                        <a:rPr lang="en-GB" sz="1400" baseline="0" dirty="0" smtClean="0">
                          <a:latin typeface="Calibri" pitchFamily="34" charset="0"/>
                          <a:cs typeface="Calibri" pitchFamily="34" charset="0"/>
                        </a:rPr>
                        <a:t> and annotate a storyboard for the navigation Screen links for your Showcase showing how you would like the menu to work.</a:t>
                      </a:r>
                      <a:endParaRPr lang="en-GB" sz="1400" dirty="0">
                        <a:latin typeface="Calibri" pitchFamily="34" charset="0"/>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hMerge="1">
                  <a:txBody>
                    <a:bodyPr/>
                    <a:lstStyle/>
                    <a:p>
                      <a:endParaRPr lang="en-GB"/>
                    </a:p>
                  </a:txBody>
                  <a:tcPr/>
                </a:tc>
                <a:tc rowSpan="2">
                  <a:txBody>
                    <a:bodyPr/>
                    <a:lstStyle/>
                    <a:p>
                      <a:endParaRPr lang="en-GB" sz="1200" dirty="0">
                        <a:latin typeface="Calibri" pitchFamily="34" charset="0"/>
                        <a:cs typeface="Calibri" pitchFamily="34" charset="0"/>
                      </a:endParaRPr>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2">
                  <a:txBody>
                    <a:bodyPr/>
                    <a:lstStyle/>
                    <a:p>
                      <a:endParaRPr lang="en-GB" sz="1200" dirty="0">
                        <a:latin typeface="Calibri" pitchFamily="34" charset="0"/>
                        <a:cs typeface="Calibri" pitchFamily="34" charset="0"/>
                      </a:endParaRPr>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99901">
                <a:tc vMerge="1">
                  <a:txBody>
                    <a:bodyPr/>
                    <a:lstStyle/>
                    <a:p>
                      <a:endParaRPr lang="en-GB"/>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1200" kern="1200" dirty="0" smtClean="0">
                          <a:solidFill>
                            <a:schemeClr val="tx1"/>
                          </a:solidFill>
                          <a:effectLst/>
                          <a:latin typeface="Calibri" pitchFamily="34" charset="0"/>
                          <a:ea typeface="+mn-ea"/>
                          <a:cs typeface="Calibri" pitchFamily="34" charset="0"/>
                        </a:rPr>
                        <a:t>Storyboard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dirty="0" smtClean="0">
                          <a:solidFill>
                            <a:srgbClr val="FF0000"/>
                          </a:solidFill>
                          <a:latin typeface="Calibri" pitchFamily="34" charset="0"/>
                          <a:cs typeface="Calibri" pitchFamily="34" charset="0"/>
                        </a:rPr>
                        <a:t>Small and large storyboard</a:t>
                      </a:r>
                      <a:r>
                        <a:rPr lang="en-GB" sz="1200" baseline="0" dirty="0" smtClean="0">
                          <a:solidFill>
                            <a:srgbClr val="FF0000"/>
                          </a:solidFill>
                          <a:latin typeface="Calibri" pitchFamily="34" charset="0"/>
                          <a:cs typeface="Calibri" pitchFamily="34" charset="0"/>
                        </a:rPr>
                        <a:t> </a:t>
                      </a:r>
                      <a:r>
                        <a:rPr kumimoji="0" lang="en-GB" sz="1200" kern="1200" dirty="0" smtClean="0">
                          <a:solidFill>
                            <a:srgbClr val="FF0000"/>
                          </a:solidFill>
                          <a:effectLst/>
                          <a:latin typeface="Calibri" pitchFamily="34" charset="0"/>
                          <a:ea typeface="+mn-ea"/>
                          <a:cs typeface="Calibri" pitchFamily="34" charset="0"/>
                        </a:rPr>
                        <a:t> (M/D)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0" lang="en-GB" sz="1100" kern="1200" baseline="0" dirty="0" smtClean="0">
                        <a:solidFill>
                          <a:schemeClr val="tx2">
                            <a:lumMod val="60000"/>
                            <a:lumOff val="40000"/>
                          </a:schemeClr>
                        </a:solidFill>
                        <a:latin typeface="Calibri" pitchFamily="34" charset="0"/>
                        <a:ea typeface="+mn-ea"/>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1100" kern="1200" baseline="0" dirty="0" smtClean="0">
                          <a:solidFill>
                            <a:schemeClr val="tx2">
                              <a:lumMod val="60000"/>
                              <a:lumOff val="40000"/>
                            </a:schemeClr>
                          </a:solidFill>
                          <a:latin typeface="Calibri" pitchFamily="34" charset="0"/>
                          <a:ea typeface="+mn-ea"/>
                          <a:cs typeface="Calibri" pitchFamily="34" charset="0"/>
                        </a:rPr>
                        <a:t>Small and large storyboard with movements and timings (D)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tr>
              <a:tr h="415696">
                <a:tc rowSpan="2">
                  <a:txBody>
                    <a:bodyPr/>
                    <a:lstStyle/>
                    <a:p>
                      <a:pPr algn="ctr">
                        <a:spcAft>
                          <a:spcPts val="0"/>
                        </a:spcAft>
                      </a:pPr>
                      <a:r>
                        <a:rPr kumimoji="0" lang="en-GB" sz="1400" kern="1200" dirty="0" smtClean="0">
                          <a:solidFill>
                            <a:schemeClr val="tx1"/>
                          </a:solidFill>
                          <a:effectLst/>
                          <a:latin typeface="Calibri" pitchFamily="34" charset="0"/>
                          <a:ea typeface="Times New Roman"/>
                          <a:cs typeface="Calibri" pitchFamily="34" charset="0"/>
                        </a:rPr>
                        <a:t>5(P/M/D)</a:t>
                      </a:r>
                      <a:endParaRPr kumimoji="0" lang="en-GB" sz="1400" kern="1200" dirty="0">
                        <a:solidFill>
                          <a:schemeClr val="tx1"/>
                        </a:solidFill>
                        <a:effectLst/>
                        <a:latin typeface="Calibri" pitchFamily="34" charset="0"/>
                        <a:ea typeface="Times New Roman"/>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4">
                  <a:txBody>
                    <a:bodyPr/>
                    <a:lstStyle/>
                    <a:p>
                      <a:r>
                        <a:rPr lang="en-GB" sz="1400" dirty="0" smtClean="0">
                          <a:latin typeface="Calibri" pitchFamily="34" charset="0"/>
                          <a:cs typeface="Calibri" pitchFamily="34" charset="0"/>
                        </a:rPr>
                        <a:t>Create</a:t>
                      </a:r>
                      <a:r>
                        <a:rPr lang="en-GB" sz="1400" baseline="0" dirty="0" smtClean="0">
                          <a:latin typeface="Calibri" pitchFamily="34" charset="0"/>
                          <a:cs typeface="Calibri" pitchFamily="34" charset="0"/>
                        </a:rPr>
                        <a:t> an interactive Navigation Menu for “One World” that includes Titles, Links and Text.</a:t>
                      </a:r>
                      <a:endParaRPr lang="en-GB" sz="1400" dirty="0">
                        <a:latin typeface="Calibri" pitchFamily="34" charset="0"/>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0" lang="en-GB" sz="1400" kern="1200" baseline="0" dirty="0" smtClean="0">
                        <a:solidFill>
                          <a:schemeClr val="tx2">
                            <a:lumMod val="60000"/>
                            <a:lumOff val="40000"/>
                          </a:schemeClr>
                        </a:solidFill>
                        <a:latin typeface="Calibri" pitchFamily="34" charset="0"/>
                        <a:ea typeface="+mn-ea"/>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c rowSpan="2">
                  <a:txBody>
                    <a:bodyPr/>
                    <a:lstStyle/>
                    <a:p>
                      <a:endParaRPr lang="en-GB" sz="1200" dirty="0">
                        <a:latin typeface="Calibri" pitchFamily="34" charset="0"/>
                        <a:cs typeface="Calibri" pitchFamily="34" charset="0"/>
                      </a:endParaRPr>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2">
                  <a:txBody>
                    <a:bodyPr/>
                    <a:lstStyle/>
                    <a:p>
                      <a:endParaRPr lang="en-GB" sz="1200" dirty="0">
                        <a:latin typeface="Calibri" pitchFamily="34" charset="0"/>
                        <a:cs typeface="Calibri" pitchFamily="34" charset="0"/>
                      </a:endParaRPr>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99901">
                <a:tc vMerge="1">
                  <a:txBody>
                    <a:bodyPr/>
                    <a:lstStyle/>
                    <a:p>
                      <a:pPr algn="ctr">
                        <a:spcAft>
                          <a:spcPts val="0"/>
                        </a:spcAft>
                      </a:pPr>
                      <a:endParaRPr lang="en-GB" sz="1500" dirty="0">
                        <a:effectLst/>
                        <a:latin typeface="Calibri" pitchFamily="34" charset="0"/>
                        <a:ea typeface="Times New Roman"/>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baseline="0" dirty="0" smtClean="0">
                          <a:latin typeface="Calibri" pitchFamily="34" charset="0"/>
                          <a:cs typeface="Calibri" pitchFamily="34" charset="0"/>
                        </a:rPr>
                        <a:t>Titles, Motion, Text and Music</a:t>
                      </a:r>
                      <a:endParaRPr lang="en-GB" sz="1200" dirty="0" smtClean="0">
                        <a:latin typeface="Calibri" pitchFamily="34" charset="0"/>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dirty="0" smtClean="0">
                          <a:solidFill>
                            <a:srgbClr val="FF0000"/>
                          </a:solidFill>
                          <a:latin typeface="Calibri" pitchFamily="34" charset="0"/>
                          <a:cs typeface="Calibri" pitchFamily="34" charset="0"/>
                        </a:rPr>
                        <a:t>in keeping with your theme (M)</a:t>
                      </a:r>
                      <a:endParaRPr kumimoji="0" lang="en-GB" sz="1200" kern="1200" dirty="0" smtClean="0">
                        <a:solidFill>
                          <a:srgbClr val="FF0000"/>
                        </a:solidFill>
                        <a:effectLst/>
                        <a:latin typeface="Calibri" pitchFamily="34" charset="0"/>
                        <a:ea typeface="+mn-ea"/>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0" lang="en-GB" sz="1100" kern="1200" baseline="0" dirty="0" smtClean="0">
                        <a:solidFill>
                          <a:schemeClr val="tx2">
                            <a:lumMod val="60000"/>
                            <a:lumOff val="40000"/>
                          </a:schemeClr>
                        </a:solidFill>
                        <a:latin typeface="Calibri" pitchFamily="34" charset="0"/>
                        <a:ea typeface="+mn-ea"/>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1100" kern="1200" baseline="0" dirty="0" smtClean="0">
                          <a:solidFill>
                            <a:schemeClr val="tx2">
                              <a:lumMod val="60000"/>
                              <a:lumOff val="40000"/>
                            </a:schemeClr>
                          </a:solidFill>
                          <a:latin typeface="Calibri" pitchFamily="34" charset="0"/>
                          <a:ea typeface="+mn-ea"/>
                          <a:cs typeface="Calibri" pitchFamily="34" charset="0"/>
                        </a:rPr>
                        <a:t>Appeal to the target audience (D)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vMerge="1">
                  <a:txBody>
                    <a:bodyPr/>
                    <a:lstStyle/>
                    <a:p>
                      <a:endParaRPr lang="en-GB" sz="1500" dirty="0">
                        <a:latin typeface="Calibri" pitchFamily="34" charset="0"/>
                        <a:cs typeface="Calibri" pitchFamily="34" charset="0"/>
                      </a:endParaRPr>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vMerge="1">
                  <a:txBody>
                    <a:bodyPr/>
                    <a:lstStyle/>
                    <a:p>
                      <a:endParaRPr lang="en-GB" sz="1500" dirty="0">
                        <a:latin typeface="Calibri" pitchFamily="34" charset="0"/>
                        <a:cs typeface="Calibri" pitchFamily="34" charset="0"/>
                      </a:endParaRPr>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421972">
                <a:tc rowSpan="2">
                  <a:txBody>
                    <a:bodyPr/>
                    <a:lstStyle/>
                    <a:p>
                      <a:pPr algn="ctr">
                        <a:spcAft>
                          <a:spcPts val="0"/>
                        </a:spcAft>
                      </a:pPr>
                      <a:r>
                        <a:rPr kumimoji="0" lang="en-GB" sz="1400" kern="1200" dirty="0" smtClean="0">
                          <a:solidFill>
                            <a:schemeClr val="tx1"/>
                          </a:solidFill>
                          <a:effectLst/>
                          <a:latin typeface="Calibri" pitchFamily="34" charset="0"/>
                          <a:ea typeface="Times New Roman"/>
                          <a:cs typeface="Calibri" pitchFamily="34" charset="0"/>
                        </a:rPr>
                        <a:t>6(P/M/D)</a:t>
                      </a:r>
                      <a:endParaRPr kumimoji="0" lang="en-GB" sz="1400" kern="1200" dirty="0">
                        <a:solidFill>
                          <a:schemeClr val="tx1"/>
                        </a:solidFill>
                        <a:effectLst/>
                        <a:latin typeface="Calibri" pitchFamily="34" charset="0"/>
                        <a:ea typeface="Times New Roman"/>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4">
                  <a:txBody>
                    <a:bodyPr/>
                    <a:lstStyle/>
                    <a:p>
                      <a:r>
                        <a:rPr lang="en-GB" sz="1400" dirty="0" smtClean="0">
                          <a:latin typeface="Calibri" pitchFamily="34" charset="0"/>
                          <a:cs typeface="Calibri" pitchFamily="34" charset="0"/>
                        </a:rPr>
                        <a:t>Evidence exporting of your Navigation Screen and Splash Screens</a:t>
                      </a:r>
                      <a:r>
                        <a:rPr lang="en-GB" sz="1400" baseline="0" dirty="0" smtClean="0">
                          <a:latin typeface="Calibri" pitchFamily="34" charset="0"/>
                          <a:cs typeface="Calibri" pitchFamily="34" charset="0"/>
                        </a:rPr>
                        <a:t> in an appropriate file format.</a:t>
                      </a:r>
                      <a:endParaRPr lang="en-GB" sz="1400" dirty="0">
                        <a:latin typeface="Calibri" pitchFamily="34" charset="0"/>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0" lang="en-GB" sz="1400" kern="1200" baseline="0" dirty="0" smtClean="0">
                        <a:solidFill>
                          <a:schemeClr val="tx2">
                            <a:lumMod val="60000"/>
                            <a:lumOff val="40000"/>
                          </a:schemeClr>
                        </a:solidFill>
                        <a:latin typeface="Calibri" pitchFamily="34" charset="0"/>
                        <a:ea typeface="+mn-ea"/>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c rowSpan="2">
                  <a:txBody>
                    <a:bodyPr/>
                    <a:lstStyle/>
                    <a:p>
                      <a:endParaRPr lang="en-GB" sz="1200" dirty="0">
                        <a:latin typeface="Calibri" pitchFamily="34" charset="0"/>
                        <a:cs typeface="Calibri" pitchFamily="34" charset="0"/>
                      </a:endParaRPr>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2">
                  <a:txBody>
                    <a:bodyPr/>
                    <a:lstStyle/>
                    <a:p>
                      <a:endParaRPr lang="en-GB" sz="1200" dirty="0">
                        <a:latin typeface="Calibri" pitchFamily="34" charset="0"/>
                        <a:cs typeface="Calibri" pitchFamily="34" charset="0"/>
                      </a:endParaRPr>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99901">
                <a:tc vMerge="1">
                  <a:txBody>
                    <a:bodyPr/>
                    <a:lstStyle/>
                    <a:p>
                      <a:pPr algn="ctr">
                        <a:spcAft>
                          <a:spcPts val="0"/>
                        </a:spcAft>
                      </a:pPr>
                      <a:endParaRPr lang="en-GB" sz="1500" dirty="0">
                        <a:effectLst/>
                        <a:latin typeface="Calibri" pitchFamily="34" charset="0"/>
                        <a:ea typeface="Times New Roman"/>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1200" kern="1200" dirty="0" smtClean="0">
                          <a:solidFill>
                            <a:schemeClr val="tx1"/>
                          </a:solidFill>
                          <a:effectLst/>
                          <a:latin typeface="Calibri" pitchFamily="34" charset="0"/>
                          <a:ea typeface="+mn-ea"/>
                          <a:cs typeface="Calibri" pitchFamily="34" charset="0"/>
                        </a:rPr>
                        <a:t>Annotate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dirty="0" smtClean="0">
                          <a:solidFill>
                            <a:srgbClr val="FF0000"/>
                          </a:solidFill>
                          <a:latin typeface="Calibri" pitchFamily="34" charset="0"/>
                          <a:cs typeface="Calibri" pitchFamily="34" charset="0"/>
                        </a:rPr>
                        <a:t>Explain</a:t>
                      </a:r>
                      <a:r>
                        <a:rPr lang="en-GB" sz="1200" baseline="0" dirty="0" smtClean="0">
                          <a:solidFill>
                            <a:srgbClr val="FF0000"/>
                          </a:solidFill>
                          <a:latin typeface="Calibri" pitchFamily="34" charset="0"/>
                          <a:cs typeface="Calibri" pitchFamily="34" charset="0"/>
                        </a:rPr>
                        <a:t> size and quality (M)</a:t>
                      </a:r>
                      <a:endParaRPr kumimoji="0" lang="en-GB" sz="1200" kern="1200" dirty="0" smtClean="0">
                        <a:solidFill>
                          <a:srgbClr val="FF0000"/>
                        </a:solidFill>
                        <a:effectLst/>
                        <a:latin typeface="Calibri" pitchFamily="34" charset="0"/>
                        <a:ea typeface="+mn-ea"/>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100" baseline="0" dirty="0" smtClean="0">
                        <a:solidFill>
                          <a:schemeClr val="tx2">
                            <a:lumMod val="60000"/>
                            <a:lumOff val="40000"/>
                          </a:schemeClr>
                        </a:solidFill>
                        <a:latin typeface="Calibri" pitchFamily="34" charset="0"/>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aseline="0" dirty="0" smtClean="0">
                          <a:solidFill>
                            <a:schemeClr val="tx2">
                              <a:lumMod val="60000"/>
                              <a:lumOff val="40000"/>
                            </a:schemeClr>
                          </a:solidFill>
                          <a:latin typeface="Calibri" pitchFamily="34" charset="0"/>
                          <a:cs typeface="Calibri" pitchFamily="34" charset="0"/>
                        </a:rPr>
                        <a:t>Explain resolution, format and compatibility (D)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vMerge="1">
                  <a:txBody>
                    <a:bodyPr/>
                    <a:lstStyle/>
                    <a:p>
                      <a:endParaRPr lang="en-GB" sz="1500" dirty="0">
                        <a:latin typeface="Calibri" pitchFamily="34" charset="0"/>
                        <a:cs typeface="Calibri" pitchFamily="34" charset="0"/>
                      </a:endParaRPr>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vMerge="1">
                  <a:txBody>
                    <a:bodyPr/>
                    <a:lstStyle/>
                    <a:p>
                      <a:endParaRPr lang="en-GB" sz="1500" dirty="0">
                        <a:latin typeface="Calibri" pitchFamily="34" charset="0"/>
                        <a:cs typeface="Calibri" pitchFamily="34" charset="0"/>
                      </a:endParaRPr>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296538683"/>
      </p:ext>
    </p:extLst>
  </p:cSld>
  <p:clrMapOvr>
    <a:masterClrMapping/>
  </p:clrMapOvr>
  <p:transition advClick="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normAutofit/>
          </a:bodyPr>
          <a:lstStyle/>
          <a:p>
            <a:r>
              <a:rPr lang="en-GB" sz="3600" b="1" dirty="0" smtClean="0"/>
              <a:t>Assignment Scenario</a:t>
            </a:r>
          </a:p>
        </p:txBody>
      </p:sp>
      <p:sp>
        <p:nvSpPr>
          <p:cNvPr id="5" name="Content Placeholder 1"/>
          <p:cNvSpPr>
            <a:spLocks noGrp="1"/>
          </p:cNvSpPr>
          <p:nvPr>
            <p:ph idx="4294967295"/>
          </p:nvPr>
        </p:nvSpPr>
        <p:spPr>
          <a:xfrm>
            <a:off x="215137" y="1085850"/>
            <a:ext cx="8715375" cy="5583238"/>
          </a:xfrm>
          <a:solidFill>
            <a:schemeClr val="bg1"/>
          </a:solidFill>
          <a:ln w="38100">
            <a:solidFill>
              <a:schemeClr val="accent3"/>
            </a:solidFill>
          </a:ln>
          <a:effectLst>
            <a:outerShdw blurRad="50800" dist="38100" dir="2700000" algn="tl" rotWithShape="0">
              <a:prstClr val="black">
                <a:alpha val="40000"/>
              </a:prstClr>
            </a:outerShdw>
          </a:effectLst>
        </p:spPr>
        <p:txBody>
          <a:bodyPr>
            <a:noAutofit/>
          </a:bodyPr>
          <a:lstStyle/>
          <a:p>
            <a:pPr marL="109728" indent="0">
              <a:buNone/>
            </a:pPr>
            <a:r>
              <a:rPr lang="en-GB" sz="2200" b="1" dirty="0"/>
              <a:t>CLIENT PROPOSAL – prepared by One World production company</a:t>
            </a:r>
          </a:p>
          <a:p>
            <a:r>
              <a:rPr lang="en-GB" sz="2200" dirty="0"/>
              <a:t>One World is an online project for young people around the world. To take part, each young person must contribute a multimedia showcase of their local community. They will then be able to access other showcases from around the world.</a:t>
            </a:r>
          </a:p>
          <a:p>
            <a:r>
              <a:rPr lang="en-GB" sz="2200" dirty="0"/>
              <a:t> You must produce a showcase for the One World Project that gives an idea of what it is like to live in your community.</a:t>
            </a:r>
          </a:p>
          <a:p>
            <a:r>
              <a:rPr lang="en-GB" sz="2200" dirty="0"/>
              <a:t> You will create a multimedia showcase that consists of:</a:t>
            </a:r>
          </a:p>
          <a:p>
            <a:pPr lvl="1"/>
            <a:r>
              <a:rPr lang="en-GB" sz="2200" dirty="0"/>
              <a:t>a splash screen</a:t>
            </a:r>
          </a:p>
          <a:p>
            <a:pPr lvl="1"/>
            <a:r>
              <a:rPr lang="en-GB" sz="2200" dirty="0"/>
              <a:t>a navigation screen </a:t>
            </a:r>
          </a:p>
          <a:p>
            <a:pPr lvl="1"/>
            <a:r>
              <a:rPr lang="en-GB" sz="2200" dirty="0"/>
              <a:t>a short movie clip</a:t>
            </a:r>
          </a:p>
          <a:p>
            <a:pPr lvl="1"/>
            <a:r>
              <a:rPr lang="en-GB" sz="2200" dirty="0"/>
              <a:t>an original video clip</a:t>
            </a:r>
          </a:p>
          <a:p>
            <a:pPr lvl="1"/>
            <a:r>
              <a:rPr lang="en-GB" sz="2200" dirty="0"/>
              <a:t>an animation.</a:t>
            </a:r>
          </a:p>
        </p:txBody>
      </p:sp>
      <p:sp>
        <p:nvSpPr>
          <p:cNvPr id="12" name="Round Same Side Corner Rectangle 11">
            <a:hlinkClick r:id="rId3" action="ppaction://hlinksldjump"/>
          </p:cNvPr>
          <p:cNvSpPr/>
          <p:nvPr/>
        </p:nvSpPr>
        <p:spPr>
          <a:xfrm>
            <a:off x="1976663" y="724786"/>
            <a:ext cx="1296144" cy="357190"/>
          </a:xfrm>
          <a:prstGeom prst="round2Same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GB" b="1" dirty="0" smtClean="0"/>
              <a:t>Checklist</a:t>
            </a:r>
            <a:endParaRPr lang="en-GB" b="1" dirty="0"/>
          </a:p>
        </p:txBody>
      </p:sp>
      <p:sp>
        <p:nvSpPr>
          <p:cNvPr id="15" name="Round Same Side Corner Rectangle 14">
            <a:hlinkClick r:id="rId4" action="ppaction://hlinksldjump"/>
          </p:cNvPr>
          <p:cNvSpPr/>
          <p:nvPr/>
        </p:nvSpPr>
        <p:spPr>
          <a:xfrm>
            <a:off x="248471" y="724786"/>
            <a:ext cx="1643074" cy="357190"/>
          </a:xfrm>
          <a:prstGeom prst="round2Same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GB" b="1" dirty="0" smtClean="0"/>
              <a:t>Assignment</a:t>
            </a:r>
            <a:endParaRPr lang="en-GB" b="1" dirty="0"/>
          </a:p>
        </p:txBody>
      </p:sp>
      <p:sp>
        <p:nvSpPr>
          <p:cNvPr id="13" name="Round Same Side Corner Rectangle 12">
            <a:hlinkClick r:id="rId5" action="ppaction://hlinkpres?slideindex=1&amp;slidetitle="/>
          </p:cNvPr>
          <p:cNvSpPr/>
          <p:nvPr/>
        </p:nvSpPr>
        <p:spPr>
          <a:xfrm>
            <a:off x="4980046"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LO3</a:t>
            </a:r>
            <a:endParaRPr lang="en-GB" b="1" dirty="0"/>
          </a:p>
        </p:txBody>
      </p:sp>
      <p:sp>
        <p:nvSpPr>
          <p:cNvPr id="17" name="Round Same Side Corner Rectangle 16">
            <a:hlinkClick r:id="rId6" action="ppaction://hlinkpres?slideindex=1&amp;slidetitle="/>
          </p:cNvPr>
          <p:cNvSpPr/>
          <p:nvPr/>
        </p:nvSpPr>
        <p:spPr>
          <a:xfrm>
            <a:off x="4199959"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LO2</a:t>
            </a:r>
            <a:endParaRPr lang="en-GB" b="1" dirty="0"/>
          </a:p>
        </p:txBody>
      </p:sp>
      <p:sp>
        <p:nvSpPr>
          <p:cNvPr id="18" name="Round Same Side Corner Rectangle 17">
            <a:hlinkClick r:id="rId7" action="ppaction://hlinkpres?slideindex=1&amp;slidetitle="/>
          </p:cNvPr>
          <p:cNvSpPr/>
          <p:nvPr/>
        </p:nvSpPr>
        <p:spPr>
          <a:xfrm>
            <a:off x="3419872"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LO1</a:t>
            </a:r>
            <a:endParaRPr lang="en-GB" b="1" dirty="0"/>
          </a:p>
        </p:txBody>
      </p:sp>
      <p:sp>
        <p:nvSpPr>
          <p:cNvPr id="19" name="Round Same Side Corner Rectangle 18">
            <a:hlinkClick r:id="rId8" action="ppaction://hlinkpres?slideindex=1&amp;slidetitle="/>
          </p:cNvPr>
          <p:cNvSpPr/>
          <p:nvPr/>
        </p:nvSpPr>
        <p:spPr>
          <a:xfrm>
            <a:off x="5775183"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LO4</a:t>
            </a:r>
            <a:endParaRPr lang="en-GB" b="1" dirty="0"/>
          </a:p>
        </p:txBody>
      </p:sp>
      <p:sp>
        <p:nvSpPr>
          <p:cNvPr id="23" name="Round Same Side Corner Rectangle 22">
            <a:hlinkClick r:id="rId9" action="ppaction://hlinkpres?slideindex=1&amp;slidetitle="/>
          </p:cNvPr>
          <p:cNvSpPr/>
          <p:nvPr/>
        </p:nvSpPr>
        <p:spPr>
          <a:xfrm>
            <a:off x="6588224"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LO5</a:t>
            </a:r>
            <a:endParaRPr lang="en-GB" b="1" dirty="0"/>
          </a:p>
        </p:txBody>
      </p:sp>
      <p:sp>
        <p:nvSpPr>
          <p:cNvPr id="24" name="Round Same Side Corner Rectangle 23">
            <a:hlinkClick r:id="rId10" action="ppaction://hlinkpres?slideindex=1&amp;slidetitle="/>
          </p:cNvPr>
          <p:cNvSpPr/>
          <p:nvPr/>
        </p:nvSpPr>
        <p:spPr>
          <a:xfrm>
            <a:off x="7383361"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LO6</a:t>
            </a:r>
            <a:endParaRPr lang="en-GB" b="1" dirty="0"/>
          </a:p>
        </p:txBody>
      </p:sp>
    </p:spTree>
  </p:cSld>
  <p:clrMapOvr>
    <a:masterClrMapping/>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normAutofit/>
          </a:bodyPr>
          <a:lstStyle/>
          <a:p>
            <a:r>
              <a:rPr lang="en-GB" sz="3600" b="1" dirty="0" smtClean="0"/>
              <a:t>Assignment Scenario</a:t>
            </a:r>
          </a:p>
        </p:txBody>
      </p:sp>
      <p:sp>
        <p:nvSpPr>
          <p:cNvPr id="5" name="Content Placeholder 1"/>
          <p:cNvSpPr>
            <a:spLocks noGrp="1"/>
          </p:cNvSpPr>
          <p:nvPr>
            <p:ph idx="4294967295"/>
          </p:nvPr>
        </p:nvSpPr>
        <p:spPr>
          <a:xfrm>
            <a:off x="215137" y="1085850"/>
            <a:ext cx="8715375" cy="5583238"/>
          </a:xfrm>
          <a:solidFill>
            <a:schemeClr val="bg1"/>
          </a:solidFill>
          <a:ln w="38100">
            <a:solidFill>
              <a:schemeClr val="accent3"/>
            </a:solidFill>
          </a:ln>
          <a:effectLst>
            <a:outerShdw blurRad="50800" dist="38100" dir="2700000" algn="tl" rotWithShape="0">
              <a:prstClr val="black">
                <a:alpha val="40000"/>
              </a:prstClr>
            </a:outerShdw>
          </a:effectLst>
        </p:spPr>
        <p:txBody>
          <a:bodyPr>
            <a:noAutofit/>
          </a:bodyPr>
          <a:lstStyle/>
          <a:p>
            <a:pPr marL="109728" indent="0">
              <a:buNone/>
            </a:pPr>
            <a:r>
              <a:rPr lang="en-GB" sz="2800" b="1" dirty="0"/>
              <a:t>One World Overview:</a:t>
            </a:r>
          </a:p>
          <a:p>
            <a:r>
              <a:rPr lang="en-GB" sz="2400" dirty="0"/>
              <a:t>You will create a multimedia showcase that consists of:</a:t>
            </a:r>
          </a:p>
          <a:p>
            <a:pPr lvl="1"/>
            <a:r>
              <a:rPr lang="en-GB" sz="2400" b="1" dirty="0"/>
              <a:t>a splash screen</a:t>
            </a:r>
            <a:r>
              <a:rPr lang="en-GB" sz="2400" dirty="0"/>
              <a:t> - this will be a flash animation or hotspot linked image and introduction screen that captures the attention of the user that locates your community within the world</a:t>
            </a:r>
          </a:p>
          <a:p>
            <a:pPr lvl="1"/>
            <a:r>
              <a:rPr lang="en-GB" sz="2400" b="1" dirty="0"/>
              <a:t>a navigation screen </a:t>
            </a:r>
            <a:r>
              <a:rPr lang="en-GB" sz="2400" dirty="0"/>
              <a:t>– this will include a range of navigation features.</a:t>
            </a:r>
          </a:p>
          <a:p>
            <a:pPr lvl="1"/>
            <a:r>
              <a:rPr lang="en-GB" sz="2400" dirty="0"/>
              <a:t>a short movie clip – this must be a short movie showing aspects of life in your community</a:t>
            </a:r>
          </a:p>
          <a:p>
            <a:pPr lvl="1"/>
            <a:r>
              <a:rPr lang="en-GB" sz="2400" dirty="0"/>
              <a:t>A movie clip – showing aspects of life in your community. </a:t>
            </a:r>
          </a:p>
          <a:p>
            <a:pPr lvl="1"/>
            <a:r>
              <a:rPr lang="en-GB" sz="2400" dirty="0"/>
              <a:t>A video clip - featuring an aspect of community life that interests you. For example, a youth club, a local campaign or a festival. </a:t>
            </a:r>
          </a:p>
        </p:txBody>
      </p:sp>
      <p:sp>
        <p:nvSpPr>
          <p:cNvPr id="12" name="Round Same Side Corner Rectangle 11">
            <a:hlinkClick r:id="rId3" action="ppaction://hlinksldjump"/>
          </p:cNvPr>
          <p:cNvSpPr/>
          <p:nvPr/>
        </p:nvSpPr>
        <p:spPr>
          <a:xfrm>
            <a:off x="1976663" y="724786"/>
            <a:ext cx="1296144" cy="357190"/>
          </a:xfrm>
          <a:prstGeom prst="round2Same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GB" b="1" dirty="0" smtClean="0"/>
              <a:t>Checklist</a:t>
            </a:r>
            <a:endParaRPr lang="en-GB" b="1" dirty="0"/>
          </a:p>
        </p:txBody>
      </p:sp>
      <p:sp>
        <p:nvSpPr>
          <p:cNvPr id="15" name="Round Same Side Corner Rectangle 14">
            <a:hlinkClick r:id="rId4" action="ppaction://hlinksldjump"/>
          </p:cNvPr>
          <p:cNvSpPr/>
          <p:nvPr/>
        </p:nvSpPr>
        <p:spPr>
          <a:xfrm>
            <a:off x="248471" y="724786"/>
            <a:ext cx="1643074" cy="357190"/>
          </a:xfrm>
          <a:prstGeom prst="round2Same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GB" b="1" dirty="0" smtClean="0"/>
              <a:t>Assignment</a:t>
            </a:r>
            <a:endParaRPr lang="en-GB" b="1" dirty="0"/>
          </a:p>
        </p:txBody>
      </p:sp>
      <p:sp>
        <p:nvSpPr>
          <p:cNvPr id="13" name="Round Same Side Corner Rectangle 12">
            <a:hlinkClick r:id="rId5" action="ppaction://hlinkpres?slideindex=1&amp;slidetitle="/>
          </p:cNvPr>
          <p:cNvSpPr/>
          <p:nvPr/>
        </p:nvSpPr>
        <p:spPr>
          <a:xfrm>
            <a:off x="4980046"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LO3</a:t>
            </a:r>
            <a:endParaRPr lang="en-GB" b="1" dirty="0"/>
          </a:p>
        </p:txBody>
      </p:sp>
      <p:sp>
        <p:nvSpPr>
          <p:cNvPr id="17" name="Round Same Side Corner Rectangle 16">
            <a:hlinkClick r:id="rId6" action="ppaction://hlinkpres?slideindex=1&amp;slidetitle="/>
          </p:cNvPr>
          <p:cNvSpPr/>
          <p:nvPr/>
        </p:nvSpPr>
        <p:spPr>
          <a:xfrm>
            <a:off x="4199959"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LO2</a:t>
            </a:r>
            <a:endParaRPr lang="en-GB" b="1" dirty="0"/>
          </a:p>
        </p:txBody>
      </p:sp>
      <p:sp>
        <p:nvSpPr>
          <p:cNvPr id="18" name="Round Same Side Corner Rectangle 17">
            <a:hlinkClick r:id="rId7" action="ppaction://hlinkpres?slideindex=1&amp;slidetitle="/>
          </p:cNvPr>
          <p:cNvSpPr/>
          <p:nvPr/>
        </p:nvSpPr>
        <p:spPr>
          <a:xfrm>
            <a:off x="3419872"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LO1</a:t>
            </a:r>
            <a:endParaRPr lang="en-GB" b="1" dirty="0"/>
          </a:p>
        </p:txBody>
      </p:sp>
      <p:sp>
        <p:nvSpPr>
          <p:cNvPr id="19" name="Round Same Side Corner Rectangle 18">
            <a:hlinkClick r:id="rId8" action="ppaction://hlinkpres?slideindex=1&amp;slidetitle="/>
          </p:cNvPr>
          <p:cNvSpPr/>
          <p:nvPr/>
        </p:nvSpPr>
        <p:spPr>
          <a:xfrm>
            <a:off x="5775183"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LO4</a:t>
            </a:r>
            <a:endParaRPr lang="en-GB" b="1" dirty="0"/>
          </a:p>
        </p:txBody>
      </p:sp>
      <p:sp>
        <p:nvSpPr>
          <p:cNvPr id="23" name="Round Same Side Corner Rectangle 22">
            <a:hlinkClick r:id="rId9" action="ppaction://hlinkpres?slideindex=1&amp;slidetitle="/>
          </p:cNvPr>
          <p:cNvSpPr/>
          <p:nvPr/>
        </p:nvSpPr>
        <p:spPr>
          <a:xfrm>
            <a:off x="6588224"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LO5</a:t>
            </a:r>
            <a:endParaRPr lang="en-GB" b="1" dirty="0"/>
          </a:p>
        </p:txBody>
      </p:sp>
      <p:sp>
        <p:nvSpPr>
          <p:cNvPr id="24" name="Round Same Side Corner Rectangle 23">
            <a:hlinkClick r:id="rId10" action="ppaction://hlinkpres?slideindex=1&amp;slidetitle="/>
          </p:cNvPr>
          <p:cNvSpPr/>
          <p:nvPr/>
        </p:nvSpPr>
        <p:spPr>
          <a:xfrm>
            <a:off x="7383361"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LO6</a:t>
            </a:r>
            <a:endParaRPr lang="en-GB" b="1" dirty="0"/>
          </a:p>
        </p:txBody>
      </p:sp>
    </p:spTree>
    <p:extLst>
      <p:ext uri="{BB962C8B-B14F-4D97-AF65-F5344CB8AC3E}">
        <p14:creationId xmlns:p14="http://schemas.microsoft.com/office/powerpoint/2010/main" val="1680019817"/>
      </p:ext>
    </p:extLst>
  </p:cSld>
  <p:clrMapOvr>
    <a:masterClrMapping/>
  </p:clrMapOvr>
  <p:transition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49375" y="-115190"/>
            <a:ext cx="8229600" cy="857256"/>
          </a:xfrm>
        </p:spPr>
        <p:txBody>
          <a:bodyPr>
            <a:normAutofit/>
          </a:bodyPr>
          <a:lstStyle/>
          <a:p>
            <a:r>
              <a:rPr lang="en-GB" sz="3600" dirty="0" smtClean="0"/>
              <a:t>Learning Outcome 2 – Assignment</a:t>
            </a:r>
            <a:endParaRPr lang="en-GB" sz="3600" b="1" dirty="0" smtClean="0"/>
          </a:p>
        </p:txBody>
      </p:sp>
      <p:graphicFrame>
        <p:nvGraphicFramePr>
          <p:cNvPr id="25" name="Table 24"/>
          <p:cNvGraphicFramePr>
            <a:graphicFrameLocks noGrp="1"/>
          </p:cNvGraphicFramePr>
          <p:nvPr>
            <p:extLst>
              <p:ext uri="{D42A27DB-BD31-4B8C-83A1-F6EECF244321}">
                <p14:modId xmlns:p14="http://schemas.microsoft.com/office/powerpoint/2010/main" val="3867526552"/>
              </p:ext>
            </p:extLst>
          </p:nvPr>
        </p:nvGraphicFramePr>
        <p:xfrm>
          <a:off x="6372200" y="2060848"/>
          <a:ext cx="2411958" cy="4454506"/>
        </p:xfrm>
        <a:graphic>
          <a:graphicData uri="http://schemas.openxmlformats.org/drawingml/2006/table">
            <a:tbl>
              <a:tblPr firstRow="1" firstCol="1" lastRow="1" lastCol="1" bandRow="1" bandCol="1">
                <a:tableStyleId>{2D5ABB26-0587-4C30-8999-92F81FD0307C}</a:tableStyleId>
              </a:tblPr>
              <a:tblGrid>
                <a:gridCol w="2411958"/>
              </a:tblGrid>
              <a:tr h="415906">
                <a:tc>
                  <a:txBody>
                    <a:bodyPr/>
                    <a:lstStyle/>
                    <a:p>
                      <a:pPr>
                        <a:spcAft>
                          <a:spcPts val="0"/>
                        </a:spcAft>
                      </a:pPr>
                      <a:endParaRPr lang="en-GB" sz="1200" dirty="0">
                        <a:effectLst/>
                        <a:latin typeface="Times New Roman"/>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3688550">
                <a:tc>
                  <a:txBody>
                    <a:bodyPr/>
                    <a:lstStyle/>
                    <a:p>
                      <a:pPr marL="177800" indent="-177800" algn="l">
                        <a:spcAft>
                          <a:spcPts val="600"/>
                        </a:spcAft>
                        <a:buFontTx/>
                        <a:buBlip>
                          <a:blip r:embed="rId3"/>
                        </a:buBlip>
                      </a:pPr>
                      <a:r>
                        <a:rPr lang="en-GB" sz="2000" baseline="0" dirty="0" smtClean="0">
                          <a:effectLst/>
                          <a:latin typeface="Calibri" pitchFamily="34" charset="0"/>
                          <a:ea typeface="Times New Roman"/>
                          <a:cs typeface="Calibri" pitchFamily="34" charset="0"/>
                        </a:rPr>
                        <a:t>Examples of opening screens on games</a:t>
                      </a:r>
                      <a:endParaRPr kumimoji="0" lang="en-GB" sz="1800" kern="1200" dirty="0" smtClean="0">
                        <a:solidFill>
                          <a:schemeClr val="tx1"/>
                        </a:solidFill>
                        <a:effectLst/>
                        <a:latin typeface="Calibri" pitchFamily="34" charset="0"/>
                        <a:ea typeface="Times New Roman"/>
                        <a:cs typeface="Calibri" pitchFamily="34" charset="0"/>
                      </a:endParaRPr>
                    </a:p>
                    <a:p>
                      <a:pPr marL="361950" lvl="1" indent="-190500">
                        <a:buFont typeface="Arial" pitchFamily="34" charset="0"/>
                        <a:buChar char="•"/>
                      </a:pPr>
                      <a:r>
                        <a:rPr kumimoji="0" lang="en-GB" sz="2000" kern="1200" dirty="0" smtClean="0">
                          <a:solidFill>
                            <a:schemeClr val="tx1"/>
                          </a:solidFill>
                          <a:effectLst/>
                          <a:latin typeface="Calibri" pitchFamily="34" charset="0"/>
                          <a:ea typeface="Times New Roman"/>
                          <a:cs typeface="Calibri" pitchFamily="34" charset="0"/>
                        </a:rPr>
                        <a:t>Storyboards</a:t>
                      </a:r>
                    </a:p>
                    <a:p>
                      <a:pPr marL="361950" lvl="1" indent="-190500">
                        <a:buFont typeface="Arial" pitchFamily="34" charset="0"/>
                        <a:buChar char="•"/>
                      </a:pPr>
                      <a:r>
                        <a:rPr kumimoji="0" lang="en-GB" sz="2000" kern="1200" dirty="0" smtClean="0">
                          <a:solidFill>
                            <a:schemeClr val="tx1"/>
                          </a:solidFill>
                          <a:effectLst/>
                          <a:latin typeface="Calibri" pitchFamily="34" charset="0"/>
                          <a:ea typeface="Times New Roman"/>
                          <a:cs typeface="Calibri" pitchFamily="34" charset="0"/>
                        </a:rPr>
                        <a:t>Text</a:t>
                      </a:r>
                    </a:p>
                    <a:p>
                      <a:pPr marL="361950" lvl="1" indent="-190500">
                        <a:buFont typeface="Arial" pitchFamily="34" charset="0"/>
                        <a:buChar char="•"/>
                      </a:pPr>
                      <a:r>
                        <a:rPr kumimoji="0" lang="en-GB" sz="2000" kern="1200" dirty="0" smtClean="0">
                          <a:solidFill>
                            <a:schemeClr val="tx1"/>
                          </a:solidFill>
                          <a:effectLst/>
                          <a:latin typeface="Calibri" pitchFamily="34" charset="0"/>
                          <a:ea typeface="Times New Roman"/>
                          <a:cs typeface="Calibri" pitchFamily="34" charset="0"/>
                        </a:rPr>
                        <a:t>Graphics</a:t>
                      </a:r>
                    </a:p>
                    <a:p>
                      <a:pPr marL="361950" lvl="1" indent="-190500">
                        <a:buFont typeface="Arial" pitchFamily="34" charset="0"/>
                        <a:buChar char="•"/>
                      </a:pPr>
                      <a:r>
                        <a:rPr kumimoji="0" lang="en-GB" sz="2000" kern="1200" dirty="0" smtClean="0">
                          <a:solidFill>
                            <a:srgbClr val="FF0000"/>
                          </a:solidFill>
                          <a:effectLst/>
                          <a:latin typeface="Calibri" pitchFamily="34" charset="0"/>
                          <a:ea typeface="Times New Roman"/>
                          <a:cs typeface="Calibri" pitchFamily="34" charset="0"/>
                        </a:rPr>
                        <a:t>Animated</a:t>
                      </a:r>
                    </a:p>
                    <a:p>
                      <a:pPr marL="361950" lvl="1" indent="-190500">
                        <a:buFont typeface="Arial" pitchFamily="34" charset="0"/>
                        <a:buChar char="•"/>
                      </a:pPr>
                      <a:r>
                        <a:rPr kumimoji="0" lang="en-GB" sz="2000" kern="1200" dirty="0" smtClean="0">
                          <a:solidFill>
                            <a:srgbClr val="FF0000"/>
                          </a:solidFill>
                          <a:effectLst/>
                          <a:latin typeface="Calibri" pitchFamily="34" charset="0"/>
                          <a:ea typeface="Times New Roman"/>
                          <a:cs typeface="Calibri" pitchFamily="34" charset="0"/>
                        </a:rPr>
                        <a:t>Animated titles</a:t>
                      </a:r>
                    </a:p>
                    <a:p>
                      <a:pPr marL="361950" lvl="1" indent="-190500">
                        <a:buFont typeface="Arial" pitchFamily="34" charset="0"/>
                        <a:buChar char="•"/>
                      </a:pPr>
                      <a:r>
                        <a:rPr lang="en-GB" sz="2000" baseline="0" dirty="0" smtClean="0">
                          <a:solidFill>
                            <a:schemeClr val="tx2">
                              <a:lumMod val="60000"/>
                              <a:lumOff val="40000"/>
                            </a:schemeClr>
                          </a:solidFill>
                          <a:effectLst/>
                          <a:latin typeface="Calibri" pitchFamily="34" charset="0"/>
                          <a:ea typeface="Times New Roman"/>
                          <a:cs typeface="Calibri" pitchFamily="34" charset="0"/>
                        </a:rPr>
                        <a:t>Animated titles</a:t>
                      </a:r>
                    </a:p>
                    <a:p>
                      <a:pPr marL="361950" lvl="1" indent="-190500">
                        <a:buFont typeface="Arial" pitchFamily="34" charset="0"/>
                        <a:buChar char="•"/>
                      </a:pPr>
                      <a:r>
                        <a:rPr lang="en-GB" sz="2000" baseline="0" dirty="0" smtClean="0">
                          <a:solidFill>
                            <a:schemeClr val="tx2">
                              <a:lumMod val="60000"/>
                              <a:lumOff val="40000"/>
                            </a:schemeClr>
                          </a:solidFill>
                          <a:effectLst/>
                          <a:latin typeface="Calibri" pitchFamily="34" charset="0"/>
                          <a:ea typeface="Times New Roman"/>
                          <a:cs typeface="Calibri" pitchFamily="34" charset="0"/>
                        </a:rPr>
                        <a:t>Music accompaniment</a:t>
                      </a:r>
                    </a:p>
                    <a:p>
                      <a:pPr marL="361950" lvl="1" indent="-190500">
                        <a:buFont typeface="Arial" pitchFamily="34" charset="0"/>
                        <a:buChar char="•"/>
                      </a:pPr>
                      <a:r>
                        <a:rPr lang="en-GB" sz="2000" baseline="0" dirty="0" smtClean="0">
                          <a:solidFill>
                            <a:schemeClr val="tx2">
                              <a:lumMod val="60000"/>
                              <a:lumOff val="40000"/>
                            </a:schemeClr>
                          </a:solidFill>
                          <a:effectLst/>
                          <a:latin typeface="Calibri" pitchFamily="34" charset="0"/>
                          <a:ea typeface="Times New Roman"/>
                          <a:cs typeface="Calibri" pitchFamily="34" charset="0"/>
                        </a:rPr>
                        <a:t>Suitability for purpose</a:t>
                      </a:r>
                      <a:endParaRPr lang="en-GB" sz="1800" dirty="0">
                        <a:effectLst/>
                        <a:latin typeface="Calibri" pitchFamily="34" charset="0"/>
                        <a:ea typeface="Times New Roman"/>
                        <a:cs typeface="Calibri"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84007" y="2132856"/>
            <a:ext cx="1876425" cy="333375"/>
          </a:xfrm>
          <a:prstGeom prst="rect">
            <a:avLst/>
          </a:prstGeom>
          <a:noFill/>
          <a:extLst>
            <a:ext uri="{909E8E84-426E-40DD-AFC4-6F175D3DCCD1}">
              <a14:hiddenFill xmlns:a14="http://schemas.microsoft.com/office/drawing/2010/main">
                <a:solidFill>
                  <a:srgbClr val="FFFFFF"/>
                </a:solidFill>
              </a14:hiddenFill>
            </a:ext>
          </a:extLst>
        </p:spPr>
      </p:pic>
      <p:sp>
        <p:nvSpPr>
          <p:cNvPr id="34" name="Rectangle 33"/>
          <p:cNvSpPr/>
          <p:nvPr/>
        </p:nvSpPr>
        <p:spPr>
          <a:xfrm>
            <a:off x="323528" y="1628800"/>
            <a:ext cx="8496944" cy="646331"/>
          </a:xfrm>
          <a:prstGeom prst="rect">
            <a:avLst/>
          </a:prstGeom>
        </p:spPr>
        <p:txBody>
          <a:bodyPr wrap="square">
            <a:spAutoFit/>
          </a:bodyPr>
          <a:lstStyle/>
          <a:p>
            <a:pPr lvl="0" fontAlgn="auto">
              <a:spcBef>
                <a:spcPts val="0"/>
              </a:spcBef>
              <a:spcAft>
                <a:spcPts val="0"/>
              </a:spcAft>
              <a:defRPr/>
            </a:pPr>
            <a:r>
              <a:rPr lang="en-GB" dirty="0" smtClean="0">
                <a:latin typeface="Calibri" pitchFamily="34" charset="0"/>
                <a:cs typeface="Calibri" pitchFamily="34" charset="0"/>
              </a:rPr>
              <a:t>You need to complete the following tasks in order to effectively create a working proposal for your client..</a:t>
            </a:r>
          </a:p>
        </p:txBody>
      </p:sp>
      <p:graphicFrame>
        <p:nvGraphicFramePr>
          <p:cNvPr id="50" name="Table 49"/>
          <p:cNvGraphicFramePr>
            <a:graphicFrameLocks noGrp="1"/>
          </p:cNvGraphicFramePr>
          <p:nvPr>
            <p:extLst>
              <p:ext uri="{D42A27DB-BD31-4B8C-83A1-F6EECF244321}">
                <p14:modId xmlns:p14="http://schemas.microsoft.com/office/powerpoint/2010/main" val="2437942911"/>
              </p:ext>
            </p:extLst>
          </p:nvPr>
        </p:nvGraphicFramePr>
        <p:xfrm>
          <a:off x="323528" y="2243207"/>
          <a:ext cx="5904656" cy="4068128"/>
        </p:xfrm>
        <a:graphic>
          <a:graphicData uri="http://schemas.openxmlformats.org/drawingml/2006/table">
            <a:tbl>
              <a:tblPr firstRow="1" bandRow="1">
                <a:tableStyleId>{2D5ABB26-0587-4C30-8999-92F81FD0307C}</a:tableStyleId>
              </a:tblPr>
              <a:tblGrid>
                <a:gridCol w="281174"/>
                <a:gridCol w="5623482"/>
              </a:tblGrid>
              <a:tr h="332958">
                <a:tc>
                  <a:txBody>
                    <a:bodyPr/>
                    <a:lstStyle/>
                    <a:p>
                      <a:pPr marL="0" indent="0" algn="ctr" rtl="0" eaLnBrk="1" latinLnBrk="0" hangingPunct="1"/>
                      <a:endParaRPr kumimoji="0" lang="en-GB" sz="1100" b="0" kern="1200" dirty="0" smtClean="0">
                        <a:solidFill>
                          <a:schemeClr val="bg1"/>
                        </a:solidFill>
                        <a:latin typeface="Calibri" pitchFamily="34" charset="0"/>
                        <a:ea typeface="+mn-ea"/>
                        <a:cs typeface="Calibri" pitchFamily="34" charset="0"/>
                      </a:endParaRPr>
                    </a:p>
                  </a:txBody>
                  <a:tcPr anchor="ctr">
                    <a:noFill/>
                  </a:tcPr>
                </a:tc>
                <a:tc rowSpan="2">
                  <a:txBody>
                    <a:bodyPr/>
                    <a:lstStyle/>
                    <a:p>
                      <a:r>
                        <a:rPr kumimoji="0" lang="en-GB" sz="1800" b="1" kern="1200" baseline="0" dirty="0" smtClean="0">
                          <a:solidFill>
                            <a:schemeClr val="tx1"/>
                          </a:solidFill>
                          <a:effectLst/>
                          <a:latin typeface="Calibri" pitchFamily="34" charset="0"/>
                          <a:ea typeface="+mn-ea"/>
                          <a:cs typeface="Calibri" pitchFamily="34" charset="0"/>
                        </a:rPr>
                        <a:t>To achieve a pass grade:</a:t>
                      </a:r>
                    </a:p>
                    <a:p>
                      <a:pPr lvl="0"/>
                      <a:r>
                        <a:rPr kumimoji="0" lang="en-GB" sz="1800" kern="1200" baseline="0" dirty="0" smtClean="0">
                          <a:solidFill>
                            <a:schemeClr val="tx1"/>
                          </a:solidFill>
                          <a:effectLst/>
                          <a:latin typeface="Calibri" pitchFamily="34" charset="0"/>
                          <a:ea typeface="+mn-ea"/>
                          <a:cs typeface="Calibri" pitchFamily="34" charset="0"/>
                        </a:rPr>
                        <a:t>Candidates will produce a basic splash screen for your interactive product that locates your community within the world and leads to a navigation screen.</a:t>
                      </a:r>
                    </a:p>
                    <a:p>
                      <a:r>
                        <a:rPr kumimoji="0" lang="en-GB" sz="1800" b="1" kern="1200" baseline="0" dirty="0" smtClean="0">
                          <a:solidFill>
                            <a:srgbClr val="FF0000"/>
                          </a:solidFill>
                          <a:effectLst/>
                          <a:latin typeface="Calibri" pitchFamily="34" charset="0"/>
                          <a:ea typeface="+mn-ea"/>
                          <a:cs typeface="Calibri" pitchFamily="34" charset="0"/>
                        </a:rPr>
                        <a:t>To achieve a merit grade:</a:t>
                      </a:r>
                    </a:p>
                    <a:p>
                      <a:pPr lvl="0"/>
                      <a:r>
                        <a:rPr kumimoji="0" lang="en-GB" sz="1800" kern="1200" baseline="0" dirty="0" smtClean="0">
                          <a:solidFill>
                            <a:srgbClr val="FF0000"/>
                          </a:solidFill>
                          <a:effectLst/>
                          <a:latin typeface="Calibri" pitchFamily="34" charset="0"/>
                          <a:ea typeface="+mn-ea"/>
                          <a:cs typeface="Calibri" pitchFamily="34" charset="0"/>
                        </a:rPr>
                        <a:t>Candidates will produce an effective animated splash screen for your interactive product that locates your community within the world and leads, through a link to a navigation screen.</a:t>
                      </a:r>
                    </a:p>
                    <a:p>
                      <a:r>
                        <a:rPr kumimoji="0" lang="en-GB" sz="1800" b="1" kern="1200" baseline="0" dirty="0" smtClean="0">
                          <a:solidFill>
                            <a:schemeClr val="tx2">
                              <a:lumMod val="60000"/>
                              <a:lumOff val="40000"/>
                            </a:schemeClr>
                          </a:solidFill>
                          <a:effectLst/>
                          <a:latin typeface="Calibri" pitchFamily="34" charset="0"/>
                          <a:ea typeface="+mn-ea"/>
                          <a:cs typeface="Calibri" pitchFamily="34" charset="0"/>
                        </a:rPr>
                        <a:t>To achieve a distinction grade:</a:t>
                      </a:r>
                    </a:p>
                    <a:p>
                      <a:pPr lvl="0"/>
                      <a:r>
                        <a:rPr kumimoji="0" lang="en-GB" sz="1800" kern="1200" baseline="0" dirty="0" smtClean="0">
                          <a:solidFill>
                            <a:schemeClr val="tx2">
                              <a:lumMod val="60000"/>
                              <a:lumOff val="40000"/>
                            </a:schemeClr>
                          </a:solidFill>
                          <a:effectLst/>
                          <a:latin typeface="Calibri" pitchFamily="34" charset="0"/>
                          <a:ea typeface="+mn-ea"/>
                          <a:cs typeface="Calibri" pitchFamily="34" charset="0"/>
                        </a:rPr>
                        <a:t>Candidates will produce an effective animated splash screen for your interactive product that locates your community within the world and leads, through a hotspot link, to a navigation screen.</a:t>
                      </a:r>
                    </a:p>
                  </a:txBody>
                  <a:tcPr/>
                </a:tc>
              </a:tr>
              <a:tr h="3735170">
                <a:tc>
                  <a:txBody>
                    <a:bodyPr/>
                    <a:lstStyle/>
                    <a:p>
                      <a:pPr marL="0" indent="0" algn="ctr" rtl="0" eaLnBrk="1" latinLnBrk="0" hangingPunct="1"/>
                      <a:r>
                        <a:rPr kumimoji="0" lang="en-GB" sz="1100" b="0" kern="1200" dirty="0" smtClean="0">
                          <a:solidFill>
                            <a:schemeClr val="bg1"/>
                          </a:solidFill>
                          <a:latin typeface="Calibri" pitchFamily="34" charset="0"/>
                          <a:ea typeface="+mn-ea"/>
                          <a:cs typeface="Calibri" pitchFamily="34" charset="0"/>
                        </a:rPr>
                        <a:t>1</a:t>
                      </a:r>
                    </a:p>
                  </a:txBody>
                  <a:tcPr anchor="ctr">
                    <a:solidFill>
                      <a:schemeClr val="bg1"/>
                    </a:solidFill>
                  </a:tcPr>
                </a:tc>
                <a:tc vMerge="1">
                  <a:txBody>
                    <a:bodyPr/>
                    <a:lstStyle/>
                    <a:p>
                      <a:endParaRPr kumimoji="0" lang="en-GB" sz="14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txBody>
                  <a:tcPr/>
                </a:tc>
              </a:tr>
            </a:tbl>
          </a:graphicData>
        </a:graphic>
      </p:graphicFrame>
      <p:pic>
        <p:nvPicPr>
          <p:cNvPr id="14" name="Picture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99820" y="2636912"/>
            <a:ext cx="139732" cy="139732"/>
          </a:xfrm>
          <a:prstGeom prst="rect">
            <a:avLst/>
          </a:prstGeom>
        </p:spPr>
      </p:pic>
      <p:pic>
        <p:nvPicPr>
          <p:cNvPr id="17" name="Picture 1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95536" y="3429000"/>
            <a:ext cx="139732" cy="139732"/>
          </a:xfrm>
          <a:prstGeom prst="rect">
            <a:avLst/>
          </a:prstGeom>
        </p:spPr>
      </p:pic>
      <p:pic>
        <p:nvPicPr>
          <p:cNvPr id="19" name="Picture 1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99820" y="4801436"/>
            <a:ext cx="139732" cy="139732"/>
          </a:xfrm>
          <a:prstGeom prst="rect">
            <a:avLst/>
          </a:prstGeom>
        </p:spPr>
      </p:pic>
    </p:spTree>
    <p:extLst>
      <p:ext uri="{BB962C8B-B14F-4D97-AF65-F5344CB8AC3E}">
        <p14:creationId xmlns:p14="http://schemas.microsoft.com/office/powerpoint/2010/main" val="264377662"/>
      </p:ext>
    </p:extLst>
  </p:cSld>
  <p:clrMapOvr>
    <a:masterClrMapping/>
  </p:clrMapOvr>
  <p:transition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49375" y="-115190"/>
            <a:ext cx="8229600" cy="857256"/>
          </a:xfrm>
        </p:spPr>
        <p:txBody>
          <a:bodyPr>
            <a:normAutofit/>
          </a:bodyPr>
          <a:lstStyle/>
          <a:p>
            <a:r>
              <a:rPr lang="en-GB" sz="3600" dirty="0" smtClean="0"/>
              <a:t>Learning Outcome 2 – Task 1</a:t>
            </a:r>
            <a:endParaRPr lang="en-GB" sz="3600" b="1" dirty="0" smtClean="0"/>
          </a:p>
        </p:txBody>
      </p:sp>
      <p:graphicFrame>
        <p:nvGraphicFramePr>
          <p:cNvPr id="25" name="Table 24"/>
          <p:cNvGraphicFramePr>
            <a:graphicFrameLocks noGrp="1"/>
          </p:cNvGraphicFramePr>
          <p:nvPr>
            <p:extLst>
              <p:ext uri="{D42A27DB-BD31-4B8C-83A1-F6EECF244321}">
                <p14:modId xmlns:p14="http://schemas.microsoft.com/office/powerpoint/2010/main" val="1036088718"/>
              </p:ext>
            </p:extLst>
          </p:nvPr>
        </p:nvGraphicFramePr>
        <p:xfrm>
          <a:off x="6660232" y="2060848"/>
          <a:ext cx="2160240" cy="4447503"/>
        </p:xfrm>
        <a:graphic>
          <a:graphicData uri="http://schemas.openxmlformats.org/drawingml/2006/table">
            <a:tbl>
              <a:tblPr firstRow="1" firstCol="1" lastRow="1" lastCol="1" bandRow="1" bandCol="1">
                <a:tableStyleId>{2D5ABB26-0587-4C30-8999-92F81FD0307C}</a:tableStyleId>
              </a:tblPr>
              <a:tblGrid>
                <a:gridCol w="2160240"/>
              </a:tblGrid>
              <a:tr h="378423">
                <a:tc>
                  <a:txBody>
                    <a:bodyPr/>
                    <a:lstStyle/>
                    <a:p>
                      <a:pPr>
                        <a:spcAft>
                          <a:spcPts val="0"/>
                        </a:spcAft>
                      </a:pPr>
                      <a:endParaRPr lang="en-GB" sz="1400" dirty="0">
                        <a:effectLst/>
                        <a:latin typeface="Times New Roman"/>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3582017">
                <a:tc>
                  <a:txBody>
                    <a:bodyPr/>
                    <a:lstStyle/>
                    <a:p>
                      <a:pPr marL="171450" lvl="0" indent="-171450">
                        <a:spcAft>
                          <a:spcPts val="600"/>
                        </a:spcAft>
                        <a:buFont typeface="Arial" pitchFamily="34" charset="0"/>
                        <a:buChar char="•"/>
                      </a:pPr>
                      <a:r>
                        <a:rPr kumimoji="0" lang="en-GB" sz="1800" kern="1200" dirty="0" smtClean="0">
                          <a:solidFill>
                            <a:schemeClr val="tx1"/>
                          </a:solidFill>
                          <a:effectLst/>
                          <a:latin typeface="Calibri" pitchFamily="34" charset="0"/>
                          <a:ea typeface="+mn-ea"/>
                          <a:cs typeface="Calibri" pitchFamily="34" charset="0"/>
                        </a:rPr>
                        <a:t>Consider what makes a good intro screen for a company</a:t>
                      </a:r>
                    </a:p>
                    <a:p>
                      <a:pPr marL="171450" lvl="0" indent="-171450">
                        <a:spcAft>
                          <a:spcPts val="600"/>
                        </a:spcAft>
                        <a:buFont typeface="Arial" pitchFamily="34" charset="0"/>
                        <a:buChar char="•"/>
                      </a:pPr>
                      <a:r>
                        <a:rPr kumimoji="0" lang="en-GB" sz="1800" kern="1200" baseline="0" dirty="0" smtClean="0">
                          <a:solidFill>
                            <a:schemeClr val="tx1"/>
                          </a:solidFill>
                          <a:effectLst/>
                          <a:latin typeface="Calibri" pitchFamily="34" charset="0"/>
                          <a:ea typeface="+mn-ea"/>
                          <a:cs typeface="Calibri" pitchFamily="34" charset="0"/>
                        </a:rPr>
                        <a:t>Consider how to make a design stand out and interesting.</a:t>
                      </a:r>
                    </a:p>
                    <a:p>
                      <a:pPr marL="171450" lvl="0" indent="-171450">
                        <a:spcAft>
                          <a:spcPts val="600"/>
                        </a:spcAft>
                        <a:buFont typeface="Arial" pitchFamily="34" charset="0"/>
                        <a:buChar char="•"/>
                      </a:pPr>
                      <a:r>
                        <a:rPr kumimoji="0" lang="en-GB" sz="1800" kern="1200" baseline="0" dirty="0" smtClean="0">
                          <a:solidFill>
                            <a:schemeClr val="tx1"/>
                          </a:solidFill>
                          <a:effectLst/>
                          <a:latin typeface="Calibri" pitchFamily="34" charset="0"/>
                          <a:ea typeface="+mn-ea"/>
                          <a:cs typeface="Calibri" pitchFamily="34" charset="0"/>
                        </a:rPr>
                        <a:t>Consider The age and range of your target audience.</a:t>
                      </a:r>
                    </a:p>
                    <a:p>
                      <a:pPr marL="171450" lvl="0" indent="-171450">
                        <a:spcAft>
                          <a:spcPts val="600"/>
                        </a:spcAft>
                        <a:buFont typeface="Arial" pitchFamily="34" charset="0"/>
                        <a:buChar char="•"/>
                      </a:pPr>
                      <a:r>
                        <a:rPr kumimoji="0" lang="en-GB" sz="1800" kern="1200" baseline="0" dirty="0" smtClean="0">
                          <a:solidFill>
                            <a:schemeClr val="tx1"/>
                          </a:solidFill>
                          <a:effectLst/>
                          <a:latin typeface="Calibri" pitchFamily="34" charset="0"/>
                          <a:ea typeface="+mn-ea"/>
                          <a:cs typeface="Calibri" pitchFamily="34" charset="0"/>
                        </a:rPr>
                        <a:t>Where the final splash screen will appear.</a:t>
                      </a:r>
                      <a:endParaRPr lang="en-GB" sz="1800" baseline="0" dirty="0">
                        <a:solidFill>
                          <a:schemeClr val="tx1"/>
                        </a:solidFill>
                        <a:effectLst/>
                        <a:latin typeface="Calibri" pitchFamily="34" charset="0"/>
                        <a:ea typeface="Times New Roman"/>
                        <a:cs typeface="Calibri"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00031" y="2076520"/>
            <a:ext cx="1876425" cy="333375"/>
          </a:xfrm>
          <a:prstGeom prst="rect">
            <a:avLst/>
          </a:prstGeom>
          <a:noFill/>
          <a:extLst>
            <a:ext uri="{909E8E84-426E-40DD-AFC4-6F175D3DCCD1}">
              <a14:hiddenFill xmlns:a14="http://schemas.microsoft.com/office/drawing/2010/main">
                <a:solidFill>
                  <a:srgbClr val="FFFFFF"/>
                </a:solidFill>
              </a14:hiddenFill>
            </a:ext>
          </a:extLst>
        </p:spPr>
      </p:pic>
      <p:sp>
        <p:nvSpPr>
          <p:cNvPr id="34" name="Rectangle 33"/>
          <p:cNvSpPr/>
          <p:nvPr/>
        </p:nvSpPr>
        <p:spPr>
          <a:xfrm>
            <a:off x="323528" y="1628800"/>
            <a:ext cx="8496944" cy="584775"/>
          </a:xfrm>
          <a:prstGeom prst="rect">
            <a:avLst/>
          </a:prstGeom>
        </p:spPr>
        <p:txBody>
          <a:bodyPr wrap="square">
            <a:spAutoFit/>
          </a:bodyPr>
          <a:lstStyle/>
          <a:p>
            <a:r>
              <a:rPr lang="en-GB" sz="1600" b="1" dirty="0" smtClean="0"/>
              <a:t>‘One World’  </a:t>
            </a:r>
            <a:r>
              <a:rPr lang="en-GB" sz="1600" dirty="0" smtClean="0"/>
              <a:t>looking to preview </a:t>
            </a:r>
            <a:r>
              <a:rPr lang="en-GB" sz="1600" dirty="0"/>
              <a:t> </a:t>
            </a:r>
            <a:r>
              <a:rPr lang="en-GB" sz="1600" dirty="0" smtClean="0"/>
              <a:t>your work and production evidence to decide which proposal to showcase.</a:t>
            </a:r>
            <a:endParaRPr lang="en-GB" sz="1600" dirty="0" smtClean="0">
              <a:latin typeface="Calibri" pitchFamily="34" charset="0"/>
              <a:cs typeface="Calibri" pitchFamily="34" charset="0"/>
            </a:endParaRPr>
          </a:p>
        </p:txBody>
      </p:sp>
      <p:graphicFrame>
        <p:nvGraphicFramePr>
          <p:cNvPr id="50" name="Table 49"/>
          <p:cNvGraphicFramePr>
            <a:graphicFrameLocks noGrp="1"/>
          </p:cNvGraphicFramePr>
          <p:nvPr>
            <p:extLst>
              <p:ext uri="{D42A27DB-BD31-4B8C-83A1-F6EECF244321}">
                <p14:modId xmlns:p14="http://schemas.microsoft.com/office/powerpoint/2010/main" val="2445429286"/>
              </p:ext>
            </p:extLst>
          </p:nvPr>
        </p:nvGraphicFramePr>
        <p:xfrm>
          <a:off x="395536" y="2276872"/>
          <a:ext cx="6120680" cy="4176464"/>
        </p:xfrm>
        <a:graphic>
          <a:graphicData uri="http://schemas.openxmlformats.org/drawingml/2006/table">
            <a:tbl>
              <a:tblPr firstRow="1" bandRow="1">
                <a:tableStyleId>{2D5ABB26-0587-4C30-8999-92F81FD0307C}</a:tableStyleId>
              </a:tblPr>
              <a:tblGrid>
                <a:gridCol w="295059"/>
                <a:gridCol w="5825621"/>
              </a:tblGrid>
              <a:tr h="1368152">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Task 1 (P) - </a:t>
                      </a:r>
                      <a:r>
                        <a:rPr lang="en-GB" sz="2000" b="1" dirty="0" smtClean="0">
                          <a:latin typeface="Calibri" pitchFamily="34" charset="0"/>
                          <a:cs typeface="Calibri" pitchFamily="34" charset="0"/>
                        </a:rPr>
                        <a:t>‘One World’ </a:t>
                      </a:r>
                      <a:r>
                        <a:rPr kumimoji="0" lang="en-GB" sz="2000" kern="1200" dirty="0" smtClean="0">
                          <a:solidFill>
                            <a:schemeClr val="tx1"/>
                          </a:solidFill>
                          <a:latin typeface="Calibri" pitchFamily="34" charset="0"/>
                          <a:ea typeface="+mn-ea"/>
                          <a:cs typeface="Calibri" pitchFamily="34" charset="0"/>
                        </a:rPr>
                        <a:t> </a:t>
                      </a:r>
                      <a:r>
                        <a:rPr kumimoji="0" lang="en-GB" sz="2000" kern="1200" dirty="0" smtClean="0">
                          <a:solidFill>
                            <a:schemeClr val="tx1"/>
                          </a:solidFill>
                          <a:effectLst/>
                          <a:latin typeface="Calibri" pitchFamily="34" charset="0"/>
                          <a:ea typeface="+mn-ea"/>
                          <a:cs typeface="Calibri" pitchFamily="34" charset="0"/>
                        </a:rPr>
                        <a:t>would like you to design a splash screen for them that includes your community within the world</a:t>
                      </a:r>
                      <a:r>
                        <a:rPr kumimoji="0" lang="en-GB" sz="2000" kern="1200" baseline="0" dirty="0" smtClean="0">
                          <a:solidFill>
                            <a:schemeClr val="tx1"/>
                          </a:solidFill>
                          <a:effectLst/>
                          <a:latin typeface="Calibri" pitchFamily="34" charset="0"/>
                          <a:ea typeface="+mn-ea"/>
                          <a:cs typeface="Calibri" pitchFamily="34" charset="0"/>
                        </a:rPr>
                        <a:t>. The splash screen should capable of being animated for the better grade therefor it will need to be of a good quality size and appropriate file format. The design should also indicate how to click to the navigation screen.</a:t>
                      </a:r>
                      <a:endParaRPr kumimoji="0" lang="en-GB" sz="2000" kern="1200" dirty="0" smtClean="0">
                        <a:solidFill>
                          <a:schemeClr val="tx1"/>
                        </a:solidFill>
                        <a:effectLst/>
                        <a:latin typeface="Calibri" pitchFamily="34" charset="0"/>
                        <a:ea typeface="+mn-ea"/>
                        <a:cs typeface="Calibri" pitchFamily="34" charset="0"/>
                      </a:endParaRPr>
                    </a:p>
                  </a:txBody>
                  <a:tcPr>
                    <a:noFill/>
                  </a:tcPr>
                </a:tc>
                <a:tc hMerge="1">
                  <a:txBody>
                    <a:bodyPr/>
                    <a:lstStyle/>
                    <a:p>
                      <a:endParaRPr lang="en-GB" dirty="0"/>
                    </a:p>
                  </a:txBody>
                  <a:tcPr/>
                </a:tc>
              </a:tr>
              <a:tr h="314210">
                <a:tc>
                  <a:txBody>
                    <a:bodyPr/>
                    <a:lstStyle/>
                    <a:p>
                      <a:pPr marL="0" indent="0" algn="ctr" rtl="0" eaLnBrk="1" latinLnBrk="0" hangingPunct="1"/>
                      <a:r>
                        <a:rPr kumimoji="0" lang="en-GB" sz="2000" b="0" kern="1200" dirty="0" smtClean="0">
                          <a:solidFill>
                            <a:schemeClr val="bg1"/>
                          </a:solidFill>
                          <a:latin typeface="Calibri" pitchFamily="34" charset="0"/>
                          <a:ea typeface="+mn-ea"/>
                          <a:cs typeface="Calibri" pitchFamily="34" charset="0"/>
                        </a:rPr>
                        <a:t>1</a:t>
                      </a:r>
                    </a:p>
                  </a:txBody>
                  <a:tcPr anchor="ctr">
                    <a:solidFill>
                      <a:schemeClr val="tx1"/>
                    </a:solidFill>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2000" kern="1200" dirty="0" smtClean="0">
                          <a:solidFill>
                            <a:schemeClr val="tx1"/>
                          </a:solidFill>
                          <a:effectLst/>
                          <a:latin typeface="Calibri" pitchFamily="34" charset="0"/>
                          <a:ea typeface="+mn-ea"/>
                          <a:cs typeface="Calibri" pitchFamily="34" charset="0"/>
                        </a:rPr>
                        <a:t>Create a series of annotated sketches for your splash screen and agree with your test buddy on the final design decision.</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0" lang="en-GB" sz="2000" kern="1200" dirty="0" smtClean="0">
                          <a:solidFill>
                            <a:schemeClr val="tx1"/>
                          </a:solidFill>
                          <a:effectLst/>
                          <a:latin typeface="Calibri" pitchFamily="34" charset="0"/>
                          <a:ea typeface="+mn-ea"/>
                          <a:cs typeface="Calibri" pitchFamily="34" charset="0"/>
                        </a:rPr>
                        <a:t>Products you create should be well designed, include the company by-line and be capable of being used in multiple conditions.</a:t>
                      </a:r>
                      <a:endParaRPr lang="en-GB" sz="2000" kern="1200" baseline="0" dirty="0" smtClean="0">
                        <a:solidFill>
                          <a:schemeClr val="tx1"/>
                        </a:solidFill>
                        <a:latin typeface="Calibri" pitchFamily="34" charset="0"/>
                        <a:ea typeface="+mn-ea"/>
                        <a:cs typeface="Calibri" pitchFamily="34" charset="0"/>
                      </a:endParaRPr>
                    </a:p>
                  </a:txBody>
                  <a:tcPr/>
                </a:tc>
              </a:tr>
              <a:tr h="1555184">
                <a:tc>
                  <a:txBody>
                    <a:bodyPr/>
                    <a:lstStyle/>
                    <a:p>
                      <a:pPr marL="0" indent="0" algn="ctr" rtl="0" eaLnBrk="1" latinLnBrk="0" hangingPunct="1"/>
                      <a:endParaRPr kumimoji="0" lang="en-GB" sz="2000" b="0" kern="1200" dirty="0" smtClean="0">
                        <a:solidFill>
                          <a:schemeClr val="bg1"/>
                        </a:solidFill>
                        <a:latin typeface="Calibri" pitchFamily="34" charset="0"/>
                        <a:ea typeface="+mn-ea"/>
                        <a:cs typeface="Calibri" pitchFamily="34" charset="0"/>
                      </a:endParaRPr>
                    </a:p>
                  </a:txBody>
                  <a:tcPr anchor="ctr">
                    <a:no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b="0" baseline="0" dirty="0" smtClean="0">
                        <a:latin typeface="Calibri" pitchFamily="34" charset="0"/>
                        <a:cs typeface="Calibri" pitchFamily="34" charset="0"/>
                      </a:endParaRPr>
                    </a:p>
                  </a:txBody>
                  <a:tcPr/>
                </a:tc>
              </a:tr>
            </a:tbl>
          </a:graphicData>
        </a:graphic>
      </p:graphicFrame>
      <p:pic>
        <p:nvPicPr>
          <p:cNvPr id="11" name="Picture 10" descr="Product"/>
          <p:cNvPicPr/>
          <p:nvPr/>
        </p:nvPicPr>
        <p:blipFill>
          <a:blip r:embed="rId4">
            <a:extLst>
              <a:ext uri="{28A0092B-C50C-407E-A947-70E740481C1C}">
                <a14:useLocalDpi xmlns:a14="http://schemas.microsoft.com/office/drawing/2010/main" val="0"/>
              </a:ext>
            </a:extLst>
          </a:blip>
          <a:srcRect/>
          <a:stretch>
            <a:fillRect/>
          </a:stretch>
        </p:blipFill>
        <p:spPr bwMode="auto">
          <a:xfrm>
            <a:off x="2987824" y="6093296"/>
            <a:ext cx="360040" cy="360040"/>
          </a:xfrm>
          <a:prstGeom prst="rect">
            <a:avLst/>
          </a:prstGeom>
          <a:noFill/>
          <a:ln>
            <a:noFill/>
          </a:ln>
        </p:spPr>
      </p:pic>
    </p:spTree>
    <p:extLst>
      <p:ext uri="{BB962C8B-B14F-4D97-AF65-F5344CB8AC3E}">
        <p14:creationId xmlns:p14="http://schemas.microsoft.com/office/powerpoint/2010/main" val="1751889657"/>
      </p:ext>
    </p:extLst>
  </p:cSld>
  <p:clrMapOvr>
    <a:masterClrMapping/>
  </p:clrMapOvr>
  <p:transition advClick="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49375" y="-115190"/>
            <a:ext cx="8229600" cy="857256"/>
          </a:xfrm>
        </p:spPr>
        <p:txBody>
          <a:bodyPr>
            <a:normAutofit/>
          </a:bodyPr>
          <a:lstStyle/>
          <a:p>
            <a:r>
              <a:rPr lang="en-GB" sz="3600" dirty="0" smtClean="0"/>
              <a:t>Learning Outcome 2 – Task 2</a:t>
            </a:r>
            <a:endParaRPr lang="en-GB" sz="3600" b="1" dirty="0" smtClean="0"/>
          </a:p>
        </p:txBody>
      </p:sp>
      <p:graphicFrame>
        <p:nvGraphicFramePr>
          <p:cNvPr id="25" name="Table 24"/>
          <p:cNvGraphicFramePr>
            <a:graphicFrameLocks noGrp="1"/>
          </p:cNvGraphicFramePr>
          <p:nvPr>
            <p:extLst>
              <p:ext uri="{D42A27DB-BD31-4B8C-83A1-F6EECF244321}">
                <p14:modId xmlns:p14="http://schemas.microsoft.com/office/powerpoint/2010/main" val="2753020050"/>
              </p:ext>
            </p:extLst>
          </p:nvPr>
        </p:nvGraphicFramePr>
        <p:xfrm>
          <a:off x="6516216" y="2024531"/>
          <a:ext cx="2303934" cy="4572821"/>
        </p:xfrm>
        <a:graphic>
          <a:graphicData uri="http://schemas.openxmlformats.org/drawingml/2006/table">
            <a:tbl>
              <a:tblPr firstRow="1" firstCol="1" lastRow="1" lastCol="1" bandRow="1" bandCol="1">
                <a:tableStyleId>{2D5ABB26-0587-4C30-8999-92F81FD0307C}</a:tableStyleId>
              </a:tblPr>
              <a:tblGrid>
                <a:gridCol w="2303934"/>
              </a:tblGrid>
              <a:tr h="381821">
                <a:tc>
                  <a:txBody>
                    <a:bodyPr/>
                    <a:lstStyle/>
                    <a:p>
                      <a:pPr>
                        <a:spcAft>
                          <a:spcPts val="0"/>
                        </a:spcAft>
                      </a:pPr>
                      <a:endParaRPr lang="en-GB" sz="1050" dirty="0">
                        <a:effectLst/>
                        <a:latin typeface="Times New Roman"/>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3634955">
                <a:tc>
                  <a:txBody>
                    <a:bodyPr/>
                    <a:lstStyle/>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1"/>
                          </a:solidFill>
                          <a:effectLst/>
                          <a:latin typeface="Calibri" pitchFamily="34" charset="0"/>
                          <a:ea typeface="Times New Roman"/>
                          <a:cs typeface="Calibri" pitchFamily="34" charset="0"/>
                        </a:rPr>
                        <a:t>Splash Screen file for One World that is simple and  easy to read.</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1"/>
                          </a:solidFill>
                          <a:effectLst/>
                          <a:latin typeface="Calibri" pitchFamily="34" charset="0"/>
                          <a:ea typeface="Times New Roman"/>
                          <a:cs typeface="Calibri" pitchFamily="34" charset="0"/>
                        </a:rPr>
                        <a:t>Saved as a PNG file format.</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1"/>
                          </a:solidFill>
                          <a:effectLst/>
                          <a:latin typeface="Calibri" pitchFamily="34" charset="0"/>
                          <a:ea typeface="Times New Roman"/>
                          <a:cs typeface="Calibri" pitchFamily="34" charset="0"/>
                        </a:rPr>
                        <a:t>File size is not too large</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rgbClr val="FF0000"/>
                          </a:solidFill>
                          <a:effectLst/>
                          <a:latin typeface="Calibri" pitchFamily="34" charset="0"/>
                          <a:ea typeface="Times New Roman"/>
                          <a:cs typeface="Calibri" pitchFamily="34" charset="0"/>
                        </a:rPr>
                        <a:t>Appropriate Splash Screen </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rgbClr val="FF0000"/>
                          </a:solidFill>
                          <a:effectLst/>
                          <a:latin typeface="Calibri" pitchFamily="34" charset="0"/>
                          <a:ea typeface="Times New Roman"/>
                          <a:cs typeface="Calibri" pitchFamily="34" charset="0"/>
                        </a:rPr>
                        <a:t>Agreed with your Test Buddy </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rgbClr val="FF0000"/>
                          </a:solidFill>
                          <a:effectLst/>
                          <a:latin typeface="Calibri" pitchFamily="34" charset="0"/>
                          <a:ea typeface="Times New Roman"/>
                          <a:cs typeface="Calibri" pitchFamily="34" charset="0"/>
                        </a:rPr>
                        <a:t>Effective design (M)</a:t>
                      </a:r>
                    </a:p>
                    <a:p>
                      <a:pPr marL="177800" indent="-177800" algn="l">
                        <a:spcAft>
                          <a:spcPts val="600"/>
                        </a:spcAft>
                        <a:buFontTx/>
                        <a:buBlip>
                          <a:blip r:embed="rId3"/>
                        </a:buBlip>
                      </a:pPr>
                      <a:r>
                        <a:rPr lang="en-GB" sz="1600" baseline="0" dirty="0" smtClean="0">
                          <a:solidFill>
                            <a:schemeClr val="tx2">
                              <a:lumMod val="60000"/>
                              <a:lumOff val="40000"/>
                            </a:schemeClr>
                          </a:solidFill>
                          <a:effectLst/>
                          <a:latin typeface="Calibri" pitchFamily="34" charset="0"/>
                          <a:ea typeface="Times New Roman"/>
                          <a:cs typeface="Calibri" pitchFamily="34" charset="0"/>
                        </a:rPr>
                        <a:t>Appeal to the target audience </a:t>
                      </a:r>
                    </a:p>
                    <a:p>
                      <a:pPr marL="177800" indent="-177800" algn="l">
                        <a:spcAft>
                          <a:spcPts val="600"/>
                        </a:spcAft>
                        <a:buFontTx/>
                        <a:buBlip>
                          <a:blip r:embed="rId3"/>
                        </a:buBlip>
                      </a:pPr>
                      <a:r>
                        <a:rPr lang="en-GB" sz="1600" baseline="0" dirty="0" smtClean="0">
                          <a:solidFill>
                            <a:schemeClr val="tx2">
                              <a:lumMod val="60000"/>
                              <a:lumOff val="40000"/>
                            </a:schemeClr>
                          </a:solidFill>
                          <a:effectLst/>
                          <a:latin typeface="Calibri" pitchFamily="34" charset="0"/>
                          <a:ea typeface="Times New Roman"/>
                          <a:cs typeface="Calibri" pitchFamily="34" charset="0"/>
                        </a:rPr>
                        <a:t>Animated (D)</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28023" y="2060848"/>
            <a:ext cx="1876425" cy="333375"/>
          </a:xfrm>
          <a:prstGeom prst="rect">
            <a:avLst/>
          </a:prstGeom>
          <a:noFill/>
          <a:extLst>
            <a:ext uri="{909E8E84-426E-40DD-AFC4-6F175D3DCCD1}">
              <a14:hiddenFill xmlns:a14="http://schemas.microsoft.com/office/drawing/2010/main">
                <a:solidFill>
                  <a:srgbClr val="FFFFFF"/>
                </a:solidFill>
              </a14:hiddenFill>
            </a:ext>
          </a:extLst>
        </p:spPr>
      </p:pic>
      <p:sp>
        <p:nvSpPr>
          <p:cNvPr id="34" name="Rectangle 33"/>
          <p:cNvSpPr/>
          <p:nvPr/>
        </p:nvSpPr>
        <p:spPr>
          <a:xfrm>
            <a:off x="323528" y="1628800"/>
            <a:ext cx="8496944" cy="584775"/>
          </a:xfrm>
          <a:prstGeom prst="rect">
            <a:avLst/>
          </a:prstGeom>
        </p:spPr>
        <p:txBody>
          <a:bodyPr wrap="square">
            <a:spAutoFit/>
          </a:bodyPr>
          <a:lstStyle/>
          <a:p>
            <a:r>
              <a:rPr lang="en-GB" sz="1600" b="1" dirty="0"/>
              <a:t>‘One World’  </a:t>
            </a:r>
            <a:r>
              <a:rPr lang="en-GB" sz="1600" dirty="0"/>
              <a:t>looking to preview  your work and production evidence to decide which proposal to showcase.</a:t>
            </a:r>
            <a:endParaRPr lang="en-GB" sz="1600" dirty="0">
              <a:latin typeface="Calibri" pitchFamily="34" charset="0"/>
              <a:cs typeface="Calibri" pitchFamily="34" charset="0"/>
            </a:endParaRPr>
          </a:p>
        </p:txBody>
      </p:sp>
      <p:graphicFrame>
        <p:nvGraphicFramePr>
          <p:cNvPr id="50" name="Table 49"/>
          <p:cNvGraphicFramePr>
            <a:graphicFrameLocks noGrp="1"/>
          </p:cNvGraphicFramePr>
          <p:nvPr>
            <p:extLst>
              <p:ext uri="{D42A27DB-BD31-4B8C-83A1-F6EECF244321}">
                <p14:modId xmlns:p14="http://schemas.microsoft.com/office/powerpoint/2010/main" val="4218077397"/>
              </p:ext>
            </p:extLst>
          </p:nvPr>
        </p:nvGraphicFramePr>
        <p:xfrm>
          <a:off x="395536" y="2268699"/>
          <a:ext cx="5976664" cy="4434840"/>
        </p:xfrm>
        <a:graphic>
          <a:graphicData uri="http://schemas.openxmlformats.org/drawingml/2006/table">
            <a:tbl>
              <a:tblPr firstRow="1" bandRow="1">
                <a:tableStyleId>{2D5ABB26-0587-4C30-8999-92F81FD0307C}</a:tableStyleId>
              </a:tblPr>
              <a:tblGrid>
                <a:gridCol w="284603"/>
                <a:gridCol w="5692061"/>
              </a:tblGrid>
              <a:tr h="1654797">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7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Task 2 (P, M, D)</a:t>
                      </a:r>
                      <a:endParaRPr kumimoji="0" lang="en-GB" sz="17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0" lang="en-GB" sz="17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With the splash screen is agreed by your test buddy, you will need to make the finished product using an appropriate package. Evidence of the stages of creation and saving must be evident for the higher grades. The splash screen needs to stand out, be interesting and  for the higher grades the finished version should be animated..</a:t>
                      </a:r>
                      <a:endParaRPr kumimoji="0" lang="en-GB" sz="1700" kern="1200" baseline="0" dirty="0" smtClean="0">
                        <a:solidFill>
                          <a:schemeClr val="tx1"/>
                        </a:solidFill>
                        <a:latin typeface="Calibri" pitchFamily="34" charset="0"/>
                        <a:ea typeface="+mn-ea"/>
                        <a:cs typeface="+mn-cs"/>
                      </a:endParaRPr>
                    </a:p>
                  </a:txBody>
                  <a:tcPr>
                    <a:noFill/>
                  </a:tcPr>
                </a:tc>
                <a:tc hMerge="1">
                  <a:txBody>
                    <a:bodyPr/>
                    <a:lstStyle/>
                    <a:p>
                      <a:endParaRPr lang="en-GB" dirty="0"/>
                    </a:p>
                  </a:txBody>
                  <a:tcPr/>
                </a:tc>
              </a:tr>
              <a:tr h="405798">
                <a:tc>
                  <a:txBody>
                    <a:bodyPr/>
                    <a:lstStyle/>
                    <a:p>
                      <a:pPr marL="0" indent="0" algn="ctr" rtl="0" eaLnBrk="1" latinLnBrk="0" hangingPunct="1"/>
                      <a:r>
                        <a:rPr kumimoji="0" lang="en-GB" sz="1200" b="0" kern="1200" dirty="0" smtClean="0">
                          <a:solidFill>
                            <a:schemeClr val="bg1"/>
                          </a:solidFill>
                          <a:latin typeface="Calibri" pitchFamily="34" charset="0"/>
                          <a:ea typeface="+mn-ea"/>
                          <a:cs typeface="+mn-cs"/>
                        </a:rPr>
                        <a:t>2</a:t>
                      </a:r>
                    </a:p>
                  </a:txBody>
                  <a:tcPr anchor="ctr">
                    <a:solidFill>
                      <a:schemeClr val="tx1"/>
                    </a:solidFill>
                  </a:tcPr>
                </a:tc>
                <a:tc>
                  <a:txBody>
                    <a:bodyPr/>
                    <a:lstStyle/>
                    <a:p>
                      <a:r>
                        <a:rPr kumimoji="0" lang="en-GB" sz="1700" kern="1200" dirty="0" smtClean="0">
                          <a:solidFill>
                            <a:schemeClr val="tx1"/>
                          </a:solidFill>
                          <a:latin typeface="Calibri" pitchFamily="34" charset="0"/>
                          <a:ea typeface="+mn-ea"/>
                          <a:cs typeface="+mn-cs"/>
                        </a:rPr>
                        <a:t>Create a</a:t>
                      </a:r>
                      <a:r>
                        <a:rPr kumimoji="0" lang="en-GB" sz="1700" kern="1200" baseline="0" dirty="0" smtClean="0">
                          <a:solidFill>
                            <a:schemeClr val="tx1"/>
                          </a:solidFill>
                          <a:latin typeface="Calibri" pitchFamily="34" charset="0"/>
                          <a:ea typeface="+mn-ea"/>
                          <a:cs typeface="+mn-cs"/>
                        </a:rPr>
                        <a:t> splash screen for your production, using text tools within a chosen application.</a:t>
                      </a:r>
                    </a:p>
                  </a:txBody>
                  <a:tcPr/>
                </a:tc>
              </a:tr>
              <a:tr h="321004">
                <a:tc>
                  <a:txBody>
                    <a:bodyPr/>
                    <a:lstStyle/>
                    <a:p>
                      <a:pPr marL="0" indent="0" algn="ctr" rtl="0" eaLnBrk="1" latinLnBrk="0" hangingPunct="1"/>
                      <a:endParaRPr kumimoji="0" lang="en-GB" sz="1200" b="0" kern="1200" dirty="0" smtClean="0">
                        <a:solidFill>
                          <a:schemeClr val="bg1"/>
                        </a:solidFill>
                        <a:latin typeface="Calibri" pitchFamily="34" charset="0"/>
                        <a:ea typeface="+mn-ea"/>
                        <a:cs typeface="+mn-cs"/>
                      </a:endParaRPr>
                    </a:p>
                  </a:txBody>
                  <a:tcPr anchor="ctr">
                    <a:noFill/>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GB" sz="1700" b="1" kern="1200" dirty="0" smtClean="0">
                          <a:solidFill>
                            <a:srgbClr val="FF0000"/>
                          </a:solidFill>
                          <a:latin typeface="Calibri" pitchFamily="34" charset="0"/>
                          <a:ea typeface="+mn-ea"/>
                          <a:cs typeface="+mn-cs"/>
                        </a:rPr>
                        <a:t>Merit</a:t>
                      </a:r>
                    </a:p>
                  </a:txBody>
                  <a:tcPr/>
                </a:tc>
              </a:tr>
              <a:tr h="565797">
                <a:tc>
                  <a:txBody>
                    <a:bodyPr/>
                    <a:lstStyle/>
                    <a:p>
                      <a:pPr marL="0" indent="0" algn="ctr" rtl="0" eaLnBrk="1" latinLnBrk="0" hangingPunct="1"/>
                      <a:r>
                        <a:rPr kumimoji="0" lang="en-GB" sz="1200" b="0" kern="1200" dirty="0" smtClean="0">
                          <a:solidFill>
                            <a:schemeClr val="bg1"/>
                          </a:solidFill>
                          <a:latin typeface="Calibri" pitchFamily="34" charset="0"/>
                          <a:ea typeface="+mn-ea"/>
                          <a:cs typeface="+mn-cs"/>
                        </a:rPr>
                        <a:t>2</a:t>
                      </a:r>
                    </a:p>
                  </a:txBody>
                  <a:tcPr anchor="ctr">
                    <a:solidFill>
                      <a:schemeClr val="accent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700" kern="1200" baseline="0" dirty="0" smtClean="0">
                          <a:solidFill>
                            <a:srgbClr val="FF0000"/>
                          </a:solidFill>
                          <a:latin typeface="Calibri" pitchFamily="34" charset="0"/>
                          <a:ea typeface="+mn-ea"/>
                          <a:cs typeface="+mn-cs"/>
                        </a:rPr>
                        <a:t>Create an animated Splash Screen for “One World” using tools within a chosen application.</a:t>
                      </a:r>
                    </a:p>
                  </a:txBody>
                  <a:tcPr/>
                </a:tc>
              </a:tr>
              <a:tr h="321004">
                <a:tc>
                  <a:txBody>
                    <a:bodyPr/>
                    <a:lstStyle/>
                    <a:p>
                      <a:pPr marL="0" indent="0" algn="ctr" rtl="0" eaLnBrk="1" latinLnBrk="0" hangingPunct="1"/>
                      <a:endParaRPr kumimoji="0" lang="en-GB" sz="1200" b="0" kern="1200" dirty="0" smtClean="0">
                        <a:solidFill>
                          <a:schemeClr val="bg1"/>
                        </a:solidFill>
                        <a:latin typeface="Calibri" pitchFamily="34" charset="0"/>
                        <a:ea typeface="+mn-ea"/>
                        <a:cs typeface="+mn-cs"/>
                      </a:endParaRPr>
                    </a:p>
                  </a:txBody>
                  <a:tcPr anchor="ctr">
                    <a:noFill/>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1700" b="1" kern="1200" dirty="0" smtClean="0">
                          <a:solidFill>
                            <a:schemeClr val="tx2">
                              <a:lumMod val="60000"/>
                              <a:lumOff val="40000"/>
                            </a:schemeClr>
                          </a:solidFill>
                          <a:latin typeface="Calibri" pitchFamily="34" charset="0"/>
                          <a:ea typeface="+mn-ea"/>
                          <a:cs typeface="+mn-cs"/>
                        </a:rPr>
                        <a:t>Distinction</a:t>
                      </a:r>
                    </a:p>
                  </a:txBody>
                  <a:tcPr/>
                </a:tc>
              </a:tr>
              <a:tr h="40344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1200" b="0" kern="1200" dirty="0" smtClean="0">
                          <a:solidFill>
                            <a:schemeClr val="bg1"/>
                          </a:solidFill>
                          <a:latin typeface="Calibri" pitchFamily="34" charset="0"/>
                          <a:ea typeface="+mn-ea"/>
                          <a:cs typeface="+mn-cs"/>
                        </a:rPr>
                        <a:t>2</a:t>
                      </a:r>
                    </a:p>
                  </a:txBody>
                  <a:tcPr anchor="ctr">
                    <a:solidFill>
                      <a:schemeClr val="tx2">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1700" kern="1200" dirty="0" smtClean="0">
                          <a:solidFill>
                            <a:schemeClr val="tx2">
                              <a:lumMod val="60000"/>
                              <a:lumOff val="40000"/>
                            </a:schemeClr>
                          </a:solidFill>
                          <a:latin typeface="Calibri" pitchFamily="34" charset="0"/>
                          <a:ea typeface="+mn-ea"/>
                          <a:cs typeface="+mn-cs"/>
                        </a:rPr>
                        <a:t>Create and animate a Splash Screen for “One World” that is </a:t>
                      </a:r>
                      <a:r>
                        <a:rPr kumimoji="0" lang="en-GB" sz="1700" kern="1200" dirty="0" err="1" smtClean="0">
                          <a:solidFill>
                            <a:schemeClr val="tx2">
                              <a:lumMod val="60000"/>
                              <a:lumOff val="40000"/>
                            </a:schemeClr>
                          </a:solidFill>
                          <a:latin typeface="Calibri" pitchFamily="34" charset="0"/>
                          <a:ea typeface="+mn-ea"/>
                          <a:cs typeface="+mn-cs"/>
                        </a:rPr>
                        <a:t>vibnrant</a:t>
                      </a:r>
                      <a:r>
                        <a:rPr kumimoji="0" lang="en-GB" sz="1700" kern="1200" dirty="0" smtClean="0">
                          <a:solidFill>
                            <a:schemeClr val="tx2">
                              <a:lumMod val="60000"/>
                              <a:lumOff val="40000"/>
                            </a:schemeClr>
                          </a:solidFill>
                          <a:latin typeface="Calibri" pitchFamily="34" charset="0"/>
                          <a:ea typeface="+mn-ea"/>
                          <a:cs typeface="+mn-cs"/>
                        </a:rPr>
                        <a:t> using tools within a chosen application.</a:t>
                      </a:r>
                    </a:p>
                  </a:txBody>
                  <a:tcPr/>
                </a:tc>
              </a:tr>
            </a:tbl>
          </a:graphicData>
        </a:graphic>
      </p:graphicFrame>
      <p:pic>
        <p:nvPicPr>
          <p:cNvPr id="10" name="Picture 9" descr="Product"/>
          <p:cNvPicPr/>
          <p:nvPr/>
        </p:nvPicPr>
        <p:blipFill>
          <a:blip r:embed="rId5">
            <a:extLst>
              <a:ext uri="{28A0092B-C50C-407E-A947-70E740481C1C}">
                <a14:useLocalDpi xmlns:a14="http://schemas.microsoft.com/office/drawing/2010/main" val="0"/>
              </a:ext>
            </a:extLst>
          </a:blip>
          <a:srcRect/>
          <a:stretch>
            <a:fillRect/>
          </a:stretch>
        </p:blipFill>
        <p:spPr bwMode="auto">
          <a:xfrm>
            <a:off x="2123728" y="3861048"/>
            <a:ext cx="360040" cy="360040"/>
          </a:xfrm>
          <a:prstGeom prst="rect">
            <a:avLst/>
          </a:prstGeom>
          <a:noFill/>
          <a:ln>
            <a:noFill/>
          </a:ln>
        </p:spPr>
      </p:pic>
    </p:spTree>
    <p:extLst>
      <p:ext uri="{BB962C8B-B14F-4D97-AF65-F5344CB8AC3E}">
        <p14:creationId xmlns:p14="http://schemas.microsoft.com/office/powerpoint/2010/main" val="1751889657"/>
      </p:ext>
    </p:extLst>
  </p:cSld>
  <p:clrMapOvr>
    <a:masterClrMapping/>
  </p:clrMapOvr>
  <p:transition advClick="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49375" y="-115190"/>
            <a:ext cx="8229600" cy="857256"/>
          </a:xfrm>
        </p:spPr>
        <p:txBody>
          <a:bodyPr>
            <a:normAutofit/>
          </a:bodyPr>
          <a:lstStyle/>
          <a:p>
            <a:r>
              <a:rPr lang="en-GB" sz="3600" dirty="0" smtClean="0"/>
              <a:t>Learning Outcome 2 – Task 3</a:t>
            </a:r>
            <a:endParaRPr lang="en-GB" sz="3600" b="1" dirty="0" smtClean="0"/>
          </a:p>
        </p:txBody>
      </p:sp>
      <p:graphicFrame>
        <p:nvGraphicFramePr>
          <p:cNvPr id="25" name="Table 24"/>
          <p:cNvGraphicFramePr>
            <a:graphicFrameLocks noGrp="1"/>
          </p:cNvGraphicFramePr>
          <p:nvPr>
            <p:extLst>
              <p:ext uri="{D42A27DB-BD31-4B8C-83A1-F6EECF244321}">
                <p14:modId xmlns:p14="http://schemas.microsoft.com/office/powerpoint/2010/main" val="3316975207"/>
              </p:ext>
            </p:extLst>
          </p:nvPr>
        </p:nvGraphicFramePr>
        <p:xfrm>
          <a:off x="6408514" y="1988840"/>
          <a:ext cx="2411958" cy="4608512"/>
        </p:xfrm>
        <a:graphic>
          <a:graphicData uri="http://schemas.openxmlformats.org/drawingml/2006/table">
            <a:tbl>
              <a:tblPr firstRow="1" firstCol="1" lastRow="1" lastCol="1" bandRow="1" bandCol="1">
                <a:tableStyleId>{2D5ABB26-0587-4C30-8999-92F81FD0307C}</a:tableStyleId>
              </a:tblPr>
              <a:tblGrid>
                <a:gridCol w="2411958"/>
              </a:tblGrid>
              <a:tr h="392293">
                <a:tc>
                  <a:txBody>
                    <a:bodyPr/>
                    <a:lstStyle/>
                    <a:p>
                      <a:pPr>
                        <a:spcAft>
                          <a:spcPts val="0"/>
                        </a:spcAft>
                      </a:pPr>
                      <a:endParaRPr lang="en-GB" sz="1050" dirty="0">
                        <a:effectLst/>
                        <a:latin typeface="Times New Roman"/>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4216219">
                <a:tc>
                  <a:txBody>
                    <a:bodyPr/>
                    <a:lstStyle/>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1"/>
                          </a:solidFill>
                          <a:effectLst/>
                          <a:latin typeface="Calibri" pitchFamily="34" charset="0"/>
                          <a:ea typeface="Times New Roman"/>
                          <a:cs typeface="Calibri" pitchFamily="34" charset="0"/>
                        </a:rPr>
                        <a:t>Sketches should show  the linking location</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1"/>
                          </a:solidFill>
                          <a:effectLst/>
                          <a:latin typeface="Calibri" pitchFamily="34" charset="0"/>
                          <a:ea typeface="Times New Roman"/>
                          <a:cs typeface="Calibri" pitchFamily="34" charset="0"/>
                        </a:rPr>
                        <a:t>Background object should be interesting</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1"/>
                          </a:solidFill>
                          <a:effectLst/>
                          <a:latin typeface="Calibri" pitchFamily="34" charset="0"/>
                          <a:ea typeface="Times New Roman"/>
                          <a:cs typeface="Calibri" pitchFamily="34" charset="0"/>
                        </a:rPr>
                        <a:t>Should be easy to navigate</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rgbClr val="FF0000"/>
                          </a:solidFill>
                          <a:effectLst/>
                          <a:latin typeface="Calibri" pitchFamily="34" charset="0"/>
                          <a:ea typeface="Times New Roman"/>
                          <a:cs typeface="Calibri" pitchFamily="34" charset="0"/>
                        </a:rPr>
                        <a:t>Sketches should be accurate (M/D)</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rgbClr val="FF0000"/>
                          </a:solidFill>
                          <a:effectLst/>
                          <a:latin typeface="Calibri" pitchFamily="34" charset="0"/>
                          <a:ea typeface="Times New Roman"/>
                          <a:cs typeface="Calibri" pitchFamily="34" charset="0"/>
                        </a:rPr>
                        <a:t>Sketches should show how the menus change (M/D)</a:t>
                      </a:r>
                    </a:p>
                    <a:p>
                      <a:pPr marL="177800" indent="-177800" algn="l">
                        <a:spcAft>
                          <a:spcPts val="600"/>
                        </a:spcAft>
                        <a:buFontTx/>
                        <a:buBlip>
                          <a:blip r:embed="rId3"/>
                        </a:buBlip>
                      </a:pPr>
                      <a:r>
                        <a:rPr lang="en-GB" sz="1600" baseline="0" dirty="0" smtClean="0">
                          <a:solidFill>
                            <a:schemeClr val="tx2">
                              <a:lumMod val="60000"/>
                              <a:lumOff val="40000"/>
                            </a:schemeClr>
                          </a:solidFill>
                          <a:effectLst/>
                          <a:latin typeface="Calibri" pitchFamily="34" charset="0"/>
                          <a:ea typeface="Times New Roman"/>
                          <a:cs typeface="Calibri" pitchFamily="34" charset="0"/>
                        </a:rPr>
                        <a:t>Sketches should be detailed</a:t>
                      </a:r>
                    </a:p>
                    <a:p>
                      <a:pPr marL="177800" indent="-177800" algn="l">
                        <a:spcAft>
                          <a:spcPts val="600"/>
                        </a:spcAft>
                        <a:buFontTx/>
                        <a:buBlip>
                          <a:blip r:embed="rId3"/>
                        </a:buBlip>
                      </a:pPr>
                      <a:r>
                        <a:rPr lang="en-GB" sz="1600" baseline="0" dirty="0" smtClean="0">
                          <a:solidFill>
                            <a:schemeClr val="tx2">
                              <a:lumMod val="60000"/>
                              <a:lumOff val="40000"/>
                            </a:schemeClr>
                          </a:solidFill>
                          <a:effectLst/>
                          <a:latin typeface="Calibri" pitchFamily="34" charset="0"/>
                          <a:ea typeface="Times New Roman"/>
                          <a:cs typeface="Calibri" pitchFamily="34" charset="0"/>
                        </a:rPr>
                        <a:t>Annotated to explain changes (D)</a:t>
                      </a:r>
                      <a:endParaRPr lang="en-GB" sz="1600" baseline="0" dirty="0" smtClean="0">
                        <a:solidFill>
                          <a:srgbClr val="FF0000"/>
                        </a:solidFill>
                        <a:effectLst/>
                        <a:latin typeface="Calibri" pitchFamily="34" charset="0"/>
                        <a:ea typeface="Times New Roman"/>
                        <a:cs typeface="Calibri"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56015" y="2015505"/>
            <a:ext cx="1876425" cy="3333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0" name="Table 49"/>
          <p:cNvGraphicFramePr>
            <a:graphicFrameLocks noGrp="1"/>
          </p:cNvGraphicFramePr>
          <p:nvPr>
            <p:extLst>
              <p:ext uri="{D42A27DB-BD31-4B8C-83A1-F6EECF244321}">
                <p14:modId xmlns:p14="http://schemas.microsoft.com/office/powerpoint/2010/main" val="2479177667"/>
              </p:ext>
            </p:extLst>
          </p:nvPr>
        </p:nvGraphicFramePr>
        <p:xfrm>
          <a:off x="323528" y="2204864"/>
          <a:ext cx="5904656" cy="4078717"/>
        </p:xfrm>
        <a:graphic>
          <a:graphicData uri="http://schemas.openxmlformats.org/drawingml/2006/table">
            <a:tbl>
              <a:tblPr firstRow="1" bandRow="1">
                <a:tableStyleId>{2D5ABB26-0587-4C30-8999-92F81FD0307C}</a:tableStyleId>
              </a:tblPr>
              <a:tblGrid>
                <a:gridCol w="281174"/>
                <a:gridCol w="5623482"/>
              </a:tblGrid>
              <a:tr h="1944216">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7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Task 3 (P, M, D)</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n-GB" sz="1700" kern="1200" dirty="0" smtClean="0">
                          <a:solidFill>
                            <a:schemeClr val="tx1"/>
                          </a:solidFill>
                          <a:latin typeface="Calibri" pitchFamily="34" charset="0"/>
                          <a:ea typeface="+mn-ea"/>
                          <a:cs typeface="Calibri" pitchFamily="34" charset="0"/>
                        </a:rPr>
                        <a:t>All interactive products like games have a menu system and navigation area that leads</a:t>
                      </a:r>
                      <a:r>
                        <a:rPr kumimoji="0" lang="en-GB" sz="1700" kern="1200" baseline="0" dirty="0" smtClean="0">
                          <a:solidFill>
                            <a:schemeClr val="tx1"/>
                          </a:solidFill>
                          <a:latin typeface="Calibri" pitchFamily="34" charset="0"/>
                          <a:ea typeface="+mn-ea"/>
                          <a:cs typeface="Calibri" pitchFamily="34" charset="0"/>
                        </a:rPr>
                        <a:t> the viewer into sectors within the product.  These usually include a sequence of buttons rollover hotspots and text and change according to what area the user wishes to go to. </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n-GB" sz="1700" kern="1200" baseline="0" dirty="0" smtClean="0">
                          <a:solidFill>
                            <a:schemeClr val="tx1"/>
                          </a:solidFill>
                          <a:latin typeface="Calibri" pitchFamily="34" charset="0"/>
                          <a:ea typeface="+mn-ea"/>
                          <a:cs typeface="Calibri" pitchFamily="34" charset="0"/>
                        </a:rPr>
                        <a:t>Click </a:t>
                      </a:r>
                      <a:r>
                        <a:rPr kumimoji="0" lang="en-GB" sz="1700" kern="1200" baseline="0" dirty="0" smtClean="0">
                          <a:solidFill>
                            <a:schemeClr val="tx1"/>
                          </a:solidFill>
                          <a:latin typeface="Calibri" pitchFamily="34" charset="0"/>
                          <a:ea typeface="+mn-ea"/>
                          <a:cs typeface="Calibri" pitchFamily="34" charset="0"/>
                          <a:hlinkClick r:id="rId5"/>
                        </a:rPr>
                        <a:t>here</a:t>
                      </a:r>
                      <a:r>
                        <a:rPr kumimoji="0" lang="en-GB" sz="1700" kern="1200" baseline="0" dirty="0" smtClean="0">
                          <a:solidFill>
                            <a:schemeClr val="tx1"/>
                          </a:solidFill>
                          <a:latin typeface="Calibri" pitchFamily="34" charset="0"/>
                          <a:ea typeface="+mn-ea"/>
                          <a:cs typeface="Calibri" pitchFamily="34" charset="0"/>
                        </a:rPr>
                        <a:t>, and </a:t>
                      </a:r>
                      <a:r>
                        <a:rPr kumimoji="0" lang="en-GB" sz="1700" kern="1200" baseline="0" dirty="0" smtClean="0">
                          <a:solidFill>
                            <a:schemeClr val="tx1"/>
                          </a:solidFill>
                          <a:latin typeface="Calibri" pitchFamily="34" charset="0"/>
                          <a:ea typeface="+mn-ea"/>
                          <a:cs typeface="Calibri" pitchFamily="34" charset="0"/>
                          <a:hlinkClick r:id="rId6"/>
                        </a:rPr>
                        <a:t>here </a:t>
                      </a:r>
                      <a:r>
                        <a:rPr kumimoji="0" lang="en-GB" sz="1700" kern="1200" baseline="0" dirty="0" smtClean="0">
                          <a:solidFill>
                            <a:schemeClr val="tx1"/>
                          </a:solidFill>
                          <a:latin typeface="Calibri" pitchFamily="34" charset="0"/>
                          <a:ea typeface="+mn-ea"/>
                          <a:cs typeface="Calibri" pitchFamily="34" charset="0"/>
                        </a:rPr>
                        <a:t>and </a:t>
                      </a:r>
                      <a:r>
                        <a:rPr kumimoji="0" lang="en-GB" sz="1700" kern="1200" baseline="0" dirty="0" smtClean="0">
                          <a:solidFill>
                            <a:schemeClr val="tx1"/>
                          </a:solidFill>
                          <a:latin typeface="Calibri" pitchFamily="34" charset="0"/>
                          <a:ea typeface="+mn-ea"/>
                          <a:cs typeface="Calibri" pitchFamily="34" charset="0"/>
                          <a:hlinkClick r:id="rId7"/>
                        </a:rPr>
                        <a:t>here </a:t>
                      </a:r>
                      <a:r>
                        <a:rPr kumimoji="0" lang="en-GB" sz="1700" kern="1200" baseline="0" dirty="0" smtClean="0">
                          <a:solidFill>
                            <a:schemeClr val="tx1"/>
                          </a:solidFill>
                          <a:latin typeface="Calibri" pitchFamily="34" charset="0"/>
                          <a:ea typeface="+mn-ea"/>
                          <a:cs typeface="Calibri" pitchFamily="34" charset="0"/>
                        </a:rPr>
                        <a:t>for three interactive menus.</a:t>
                      </a:r>
                    </a:p>
                  </a:txBody>
                  <a:tcPr>
                    <a:noFill/>
                  </a:tcPr>
                </a:tc>
                <a:tc hMerge="1">
                  <a:txBody>
                    <a:bodyPr/>
                    <a:lstStyle/>
                    <a:p>
                      <a:endParaRPr lang="en-GB" dirty="0"/>
                    </a:p>
                  </a:txBody>
                  <a:tcPr/>
                </a:tc>
              </a:tr>
              <a:tr h="580021">
                <a:tc>
                  <a:txBody>
                    <a:bodyPr/>
                    <a:lstStyle/>
                    <a:p>
                      <a:pPr marL="0" indent="0" algn="ctr" rtl="0" eaLnBrk="1" latinLnBrk="0" hangingPunct="1"/>
                      <a:r>
                        <a:rPr kumimoji="0" lang="en-GB" sz="1700" b="0" kern="1200" dirty="0" smtClean="0">
                          <a:solidFill>
                            <a:schemeClr val="bg1"/>
                          </a:solidFill>
                          <a:latin typeface="Calibri" pitchFamily="34" charset="0"/>
                          <a:ea typeface="+mn-ea"/>
                          <a:cs typeface="Calibri" pitchFamily="34" charset="0"/>
                        </a:rPr>
                        <a:t>3</a:t>
                      </a:r>
                    </a:p>
                  </a:txBody>
                  <a:tcPr anchor="ctr">
                    <a:solidFill>
                      <a:schemeClr val="tx1"/>
                    </a:solidFill>
                  </a:tcPr>
                </a:tc>
                <a:tc>
                  <a:txBody>
                    <a:bodyPr/>
                    <a:lstStyle/>
                    <a:p>
                      <a:r>
                        <a:rPr lang="en-GB" sz="1700" dirty="0" smtClean="0">
                          <a:latin typeface="Calibri" pitchFamily="34" charset="0"/>
                          <a:cs typeface="Calibri" pitchFamily="34" charset="0"/>
                        </a:rPr>
                        <a:t>Create</a:t>
                      </a:r>
                      <a:r>
                        <a:rPr lang="en-GB" sz="1700" baseline="0" dirty="0" smtClean="0">
                          <a:latin typeface="Calibri" pitchFamily="34" charset="0"/>
                          <a:cs typeface="Calibri" pitchFamily="34" charset="0"/>
                        </a:rPr>
                        <a:t> and annotate 2 sketches for an interactive menu for your Showcase showing before and after movement.</a:t>
                      </a:r>
                      <a:endParaRPr lang="en-GB" sz="1700" dirty="0">
                        <a:latin typeface="Calibri" pitchFamily="34" charset="0"/>
                        <a:cs typeface="Calibri" pitchFamily="34" charset="0"/>
                      </a:endParaRPr>
                    </a:p>
                  </a:txBody>
                  <a:tcPr marL="68580" marR="68580" marT="0" marB="0" anchor="ctr"/>
                </a:tc>
              </a:tr>
              <a:tr h="731520">
                <a:tc>
                  <a:txBody>
                    <a:bodyPr/>
                    <a:lstStyle/>
                    <a:p>
                      <a:pPr marL="0" indent="0" algn="ctr" rtl="0" eaLnBrk="1" latinLnBrk="0" hangingPunct="1"/>
                      <a:r>
                        <a:rPr kumimoji="0" lang="en-GB" sz="1700" b="0" kern="1200" dirty="0" smtClean="0">
                          <a:solidFill>
                            <a:schemeClr val="bg1"/>
                          </a:solidFill>
                          <a:latin typeface="Calibri" pitchFamily="34" charset="0"/>
                          <a:ea typeface="+mn-ea"/>
                          <a:cs typeface="Calibri" pitchFamily="34" charset="0"/>
                        </a:rPr>
                        <a:t>3</a:t>
                      </a:r>
                    </a:p>
                  </a:txBody>
                  <a:tcPr anchor="ctr">
                    <a:solidFill>
                      <a:srgbClr val="C00000"/>
                    </a:solidFill>
                  </a:tcPr>
                </a:tc>
                <a:tc>
                  <a:txBody>
                    <a:bodyPr/>
                    <a:lstStyle/>
                    <a:p>
                      <a:r>
                        <a:rPr lang="en-GB" sz="1700" b="1" dirty="0" smtClean="0">
                          <a:solidFill>
                            <a:srgbClr val="FF0000"/>
                          </a:solidFill>
                          <a:latin typeface="Calibri" pitchFamily="34" charset="0"/>
                          <a:cs typeface="Calibri" pitchFamily="34" charset="0"/>
                        </a:rPr>
                        <a:t>Merit</a:t>
                      </a:r>
                    </a:p>
                    <a:p>
                      <a:r>
                        <a:rPr lang="en-GB" sz="1700" dirty="0" smtClean="0">
                          <a:solidFill>
                            <a:srgbClr val="FF0000"/>
                          </a:solidFill>
                          <a:latin typeface="Calibri" pitchFamily="34" charset="0"/>
                          <a:cs typeface="Calibri" pitchFamily="34" charset="0"/>
                        </a:rPr>
                        <a:t>Create and annotate 3</a:t>
                      </a:r>
                      <a:r>
                        <a:rPr lang="en-GB" sz="1700" baseline="0" dirty="0" smtClean="0">
                          <a:solidFill>
                            <a:srgbClr val="FF0000"/>
                          </a:solidFill>
                          <a:latin typeface="Calibri" pitchFamily="34" charset="0"/>
                          <a:cs typeface="Calibri" pitchFamily="34" charset="0"/>
                        </a:rPr>
                        <a:t> sketches for an interactive menu for your Showcase showing before , during and after movement.</a:t>
                      </a:r>
                    </a:p>
                  </a:txBody>
                  <a:tcPr marL="68580" marR="68580" marT="0" marB="0" anchor="ctr"/>
                </a:tc>
              </a:tr>
              <a:tr h="731520">
                <a:tc>
                  <a:txBody>
                    <a:bodyPr/>
                    <a:lstStyle/>
                    <a:p>
                      <a:pPr marL="0" indent="0" algn="ctr" rtl="0" eaLnBrk="1" latinLnBrk="0" hangingPunct="1"/>
                      <a:r>
                        <a:rPr kumimoji="0" lang="en-GB" sz="1700" b="0" kern="1200" dirty="0" smtClean="0">
                          <a:solidFill>
                            <a:schemeClr val="bg1"/>
                          </a:solidFill>
                          <a:latin typeface="Calibri" pitchFamily="34" charset="0"/>
                          <a:ea typeface="+mn-ea"/>
                          <a:cs typeface="Calibri" pitchFamily="34" charset="0"/>
                        </a:rPr>
                        <a:t>3</a:t>
                      </a:r>
                    </a:p>
                  </a:txBody>
                  <a:tcPr anchor="ctr">
                    <a:solidFill>
                      <a:schemeClr val="tx2">
                        <a:lumMod val="60000"/>
                        <a:lumOff val="40000"/>
                      </a:schemeClr>
                    </a:solidFill>
                  </a:tcPr>
                </a:tc>
                <a:tc>
                  <a:txBody>
                    <a:bodyPr/>
                    <a:lstStyle/>
                    <a:p>
                      <a:r>
                        <a:rPr lang="en-GB" sz="1700" b="1" baseline="0" dirty="0" smtClean="0">
                          <a:solidFill>
                            <a:schemeClr val="tx2">
                              <a:lumMod val="60000"/>
                              <a:lumOff val="40000"/>
                            </a:schemeClr>
                          </a:solidFill>
                          <a:latin typeface="Calibri" pitchFamily="34" charset="0"/>
                          <a:cs typeface="Calibri" pitchFamily="34" charset="0"/>
                        </a:rPr>
                        <a:t>Distinction</a:t>
                      </a:r>
                    </a:p>
                    <a:p>
                      <a:r>
                        <a:rPr lang="en-GB" sz="1700" baseline="0" dirty="0" smtClean="0">
                          <a:solidFill>
                            <a:schemeClr val="tx2">
                              <a:lumMod val="60000"/>
                              <a:lumOff val="40000"/>
                            </a:schemeClr>
                          </a:solidFill>
                          <a:latin typeface="Calibri" pitchFamily="34" charset="0"/>
                          <a:cs typeface="Calibri" pitchFamily="34" charset="0"/>
                        </a:rPr>
                        <a:t>Create and annotate 4 sketches for an interactive menu for your Showcase showing before , during and after movement.</a:t>
                      </a:r>
                    </a:p>
                  </a:txBody>
                  <a:tcPr marL="68580" marR="68580" marT="0" marB="0" anchor="ctr"/>
                </a:tc>
              </a:tr>
            </a:tbl>
          </a:graphicData>
        </a:graphic>
      </p:graphicFrame>
      <p:pic>
        <p:nvPicPr>
          <p:cNvPr id="9" name="Picture 8" descr="Evidence"/>
          <p:cNvPicPr/>
          <p:nvPr/>
        </p:nvPicPr>
        <p:blipFill>
          <a:blip r:embed="rId8">
            <a:extLst>
              <a:ext uri="{28A0092B-C50C-407E-A947-70E740481C1C}">
                <a14:useLocalDpi xmlns:a14="http://schemas.microsoft.com/office/drawing/2010/main" val="0"/>
              </a:ext>
            </a:extLst>
          </a:blip>
          <a:srcRect/>
          <a:stretch>
            <a:fillRect/>
          </a:stretch>
        </p:blipFill>
        <p:spPr bwMode="auto">
          <a:xfrm>
            <a:off x="5508104" y="4581128"/>
            <a:ext cx="315466" cy="360040"/>
          </a:xfrm>
          <a:prstGeom prst="rect">
            <a:avLst/>
          </a:prstGeom>
          <a:noFill/>
          <a:ln>
            <a:noFill/>
          </a:ln>
        </p:spPr>
      </p:pic>
      <p:pic>
        <p:nvPicPr>
          <p:cNvPr id="10" name="Picture 9" descr="Product"/>
          <p:cNvPicPr/>
          <p:nvPr/>
        </p:nvPicPr>
        <p:blipFill>
          <a:blip r:embed="rId9">
            <a:extLst>
              <a:ext uri="{28A0092B-C50C-407E-A947-70E740481C1C}">
                <a14:useLocalDpi xmlns:a14="http://schemas.microsoft.com/office/drawing/2010/main" val="0"/>
              </a:ext>
            </a:extLst>
          </a:blip>
          <a:srcRect/>
          <a:stretch>
            <a:fillRect/>
          </a:stretch>
        </p:blipFill>
        <p:spPr bwMode="auto">
          <a:xfrm>
            <a:off x="5868144" y="4581128"/>
            <a:ext cx="360040" cy="360040"/>
          </a:xfrm>
          <a:prstGeom prst="rect">
            <a:avLst/>
          </a:prstGeom>
          <a:noFill/>
          <a:ln>
            <a:noFill/>
          </a:ln>
        </p:spPr>
      </p:pic>
      <p:sp>
        <p:nvSpPr>
          <p:cNvPr id="11" name="Rectangle 10"/>
          <p:cNvSpPr/>
          <p:nvPr/>
        </p:nvSpPr>
        <p:spPr>
          <a:xfrm>
            <a:off x="323528" y="1628800"/>
            <a:ext cx="8496944" cy="584775"/>
          </a:xfrm>
          <a:prstGeom prst="rect">
            <a:avLst/>
          </a:prstGeom>
        </p:spPr>
        <p:txBody>
          <a:bodyPr wrap="square">
            <a:spAutoFit/>
          </a:bodyPr>
          <a:lstStyle/>
          <a:p>
            <a:r>
              <a:rPr lang="en-GB" sz="1600" b="1" dirty="0"/>
              <a:t>‘One World’  </a:t>
            </a:r>
            <a:r>
              <a:rPr lang="en-GB" sz="1600" dirty="0"/>
              <a:t>looking to preview  your work and production evidence to decide which proposal to showcase.</a:t>
            </a:r>
            <a:endParaRPr lang="en-GB" sz="1600" dirty="0">
              <a:latin typeface="Calibri" pitchFamily="34" charset="0"/>
              <a:cs typeface="Calibri" pitchFamily="34" charset="0"/>
            </a:endParaRPr>
          </a:p>
        </p:txBody>
      </p:sp>
    </p:spTree>
    <p:extLst>
      <p:ext uri="{BB962C8B-B14F-4D97-AF65-F5344CB8AC3E}">
        <p14:creationId xmlns:p14="http://schemas.microsoft.com/office/powerpoint/2010/main" val="1751889657"/>
      </p:ext>
    </p:extLst>
  </p:cSld>
  <p:clrMapOvr>
    <a:masterClrMapping/>
  </p:clrMapOvr>
  <p:transition advClick="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49375" y="-115190"/>
            <a:ext cx="8229600" cy="857256"/>
          </a:xfrm>
        </p:spPr>
        <p:txBody>
          <a:bodyPr>
            <a:normAutofit/>
          </a:bodyPr>
          <a:lstStyle/>
          <a:p>
            <a:r>
              <a:rPr lang="en-GB" sz="3600" dirty="0" smtClean="0"/>
              <a:t>Learning Outcome 2 – Task 4</a:t>
            </a:r>
            <a:endParaRPr lang="en-GB" sz="3600" b="1" dirty="0" smtClean="0"/>
          </a:p>
        </p:txBody>
      </p:sp>
      <p:graphicFrame>
        <p:nvGraphicFramePr>
          <p:cNvPr id="25" name="Table 24"/>
          <p:cNvGraphicFramePr>
            <a:graphicFrameLocks noGrp="1"/>
          </p:cNvGraphicFramePr>
          <p:nvPr>
            <p:extLst>
              <p:ext uri="{D42A27DB-BD31-4B8C-83A1-F6EECF244321}">
                <p14:modId xmlns:p14="http://schemas.microsoft.com/office/powerpoint/2010/main" val="1047557904"/>
              </p:ext>
            </p:extLst>
          </p:nvPr>
        </p:nvGraphicFramePr>
        <p:xfrm>
          <a:off x="6660232" y="2076520"/>
          <a:ext cx="2164382" cy="4016776"/>
        </p:xfrm>
        <a:graphic>
          <a:graphicData uri="http://schemas.openxmlformats.org/drawingml/2006/table">
            <a:tbl>
              <a:tblPr firstRow="1" firstCol="1" lastRow="1" lastCol="1" bandRow="1" bandCol="1">
                <a:tableStyleId>{2D5ABB26-0587-4C30-8999-92F81FD0307C}</a:tableStyleId>
              </a:tblPr>
              <a:tblGrid>
                <a:gridCol w="2164382"/>
              </a:tblGrid>
              <a:tr h="381821">
                <a:tc>
                  <a:txBody>
                    <a:bodyPr/>
                    <a:lstStyle/>
                    <a:p>
                      <a:pPr>
                        <a:spcAft>
                          <a:spcPts val="0"/>
                        </a:spcAft>
                      </a:pPr>
                      <a:endParaRPr lang="en-GB" sz="1050" dirty="0">
                        <a:effectLst/>
                        <a:latin typeface="Times New Roman"/>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3634955">
                <a:tc>
                  <a:txBody>
                    <a:bodyPr/>
                    <a:lstStyle/>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1"/>
                          </a:solidFill>
                          <a:effectLst/>
                          <a:latin typeface="Calibri" pitchFamily="34" charset="0"/>
                          <a:ea typeface="Times New Roman"/>
                          <a:cs typeface="Calibri" pitchFamily="34" charset="0"/>
                        </a:rPr>
                        <a:t>Guide for navigation</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1"/>
                          </a:solidFill>
                          <a:effectLst/>
                          <a:latin typeface="Calibri" pitchFamily="34" charset="0"/>
                          <a:ea typeface="Times New Roman"/>
                          <a:cs typeface="Calibri" pitchFamily="34" charset="0"/>
                        </a:rPr>
                        <a:t>Breakdown of proposed steps</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1"/>
                          </a:solidFill>
                          <a:effectLst/>
                          <a:latin typeface="Calibri" pitchFamily="34" charset="0"/>
                          <a:ea typeface="Times New Roman"/>
                          <a:cs typeface="Calibri" pitchFamily="34" charset="0"/>
                        </a:rPr>
                        <a:t>Indication of transitions</a:t>
                      </a:r>
                      <a:endParaRPr lang="en-GB" sz="1600" baseline="0" dirty="0" smtClean="0">
                        <a:solidFill>
                          <a:srgbClr val="FF0000"/>
                        </a:solidFill>
                        <a:effectLst/>
                        <a:latin typeface="Calibri" pitchFamily="34" charset="0"/>
                        <a:ea typeface="Times New Roman"/>
                        <a:cs typeface="Calibri" pitchFamily="34" charset="0"/>
                      </a:endParaRP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rgbClr val="FF0000"/>
                          </a:solidFill>
                          <a:effectLst/>
                          <a:latin typeface="Calibri" pitchFamily="34" charset="0"/>
                          <a:ea typeface="Times New Roman"/>
                          <a:cs typeface="Calibri" pitchFamily="34" charset="0"/>
                        </a:rPr>
                        <a:t>Realistic animation paths (M/D)</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rgbClr val="FF0000"/>
                          </a:solidFill>
                          <a:effectLst/>
                          <a:latin typeface="Calibri" pitchFamily="34" charset="0"/>
                          <a:ea typeface="Times New Roman"/>
                          <a:cs typeface="Calibri" pitchFamily="34" charset="0"/>
                        </a:rPr>
                        <a:t>Setting timings (M/D)</a:t>
                      </a:r>
                      <a:endParaRPr lang="en-GB" sz="1600" baseline="0" dirty="0" smtClean="0">
                        <a:solidFill>
                          <a:schemeClr val="tx2">
                            <a:lumMod val="60000"/>
                            <a:lumOff val="40000"/>
                          </a:schemeClr>
                        </a:solidFill>
                        <a:effectLst/>
                        <a:latin typeface="Calibri" pitchFamily="34" charset="0"/>
                        <a:ea typeface="Times New Roman"/>
                        <a:cs typeface="Calibri" pitchFamily="34" charset="0"/>
                      </a:endParaRP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2">
                              <a:lumMod val="60000"/>
                              <a:lumOff val="40000"/>
                            </a:schemeClr>
                          </a:solidFill>
                          <a:effectLst/>
                          <a:latin typeface="Calibri" pitchFamily="34" charset="0"/>
                          <a:ea typeface="Times New Roman"/>
                          <a:cs typeface="Calibri" pitchFamily="34" charset="0"/>
                        </a:rPr>
                        <a:t>Usable for other users (D)</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2">
                              <a:lumMod val="60000"/>
                              <a:lumOff val="40000"/>
                            </a:schemeClr>
                          </a:solidFill>
                          <a:effectLst/>
                          <a:latin typeface="Calibri" pitchFamily="34" charset="0"/>
                          <a:ea typeface="Times New Roman"/>
                          <a:cs typeface="Calibri" pitchFamily="34" charset="0"/>
                        </a:rPr>
                        <a:t>In keeping with the theme (D)</a:t>
                      </a:r>
                      <a:endParaRPr lang="en-GB" sz="1600" baseline="0" dirty="0" smtClean="0">
                        <a:solidFill>
                          <a:srgbClr val="FF0000"/>
                        </a:solidFill>
                        <a:effectLst/>
                        <a:latin typeface="Calibri" pitchFamily="34" charset="0"/>
                        <a:ea typeface="Times New Roman"/>
                        <a:cs typeface="Calibri"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00031" y="2076520"/>
            <a:ext cx="1876425" cy="3333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0" name="Table 49"/>
          <p:cNvGraphicFramePr>
            <a:graphicFrameLocks noGrp="1"/>
          </p:cNvGraphicFramePr>
          <p:nvPr>
            <p:extLst>
              <p:ext uri="{D42A27DB-BD31-4B8C-83A1-F6EECF244321}">
                <p14:modId xmlns:p14="http://schemas.microsoft.com/office/powerpoint/2010/main" val="4074936270"/>
              </p:ext>
            </p:extLst>
          </p:nvPr>
        </p:nvGraphicFramePr>
        <p:xfrm>
          <a:off x="395536" y="2254927"/>
          <a:ext cx="6120680" cy="4206240"/>
        </p:xfrm>
        <a:graphic>
          <a:graphicData uri="http://schemas.openxmlformats.org/drawingml/2006/table">
            <a:tbl>
              <a:tblPr firstRow="1" bandRow="1">
                <a:tableStyleId>{2D5ABB26-0587-4C30-8999-92F81FD0307C}</a:tableStyleId>
              </a:tblPr>
              <a:tblGrid>
                <a:gridCol w="291461"/>
                <a:gridCol w="5829219"/>
              </a:tblGrid>
              <a:tr h="1678129">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5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Task 4 (P, M, D)</a:t>
                      </a:r>
                    </a:p>
                    <a:p>
                      <a:r>
                        <a:rPr kumimoji="0" lang="en-GB" sz="1500" kern="1200" dirty="0" smtClean="0">
                          <a:solidFill>
                            <a:schemeClr val="tx1"/>
                          </a:solidFill>
                          <a:effectLst/>
                          <a:latin typeface="Calibri" pitchFamily="34" charset="0"/>
                          <a:ea typeface="+mn-ea"/>
                          <a:cs typeface="Calibri" pitchFamily="34" charset="0"/>
                        </a:rPr>
                        <a:t>Storyboards </a:t>
                      </a:r>
                      <a:r>
                        <a:rPr kumimoji="0" lang="en-GB" sz="1500" kern="1200" baseline="0" dirty="0" smtClean="0">
                          <a:solidFill>
                            <a:schemeClr val="tx1"/>
                          </a:solidFill>
                          <a:effectLst/>
                          <a:latin typeface="Calibri" pitchFamily="34" charset="0"/>
                          <a:ea typeface="+mn-ea"/>
                          <a:cs typeface="Calibri" pitchFamily="34" charset="0"/>
                        </a:rPr>
                        <a:t>are like comic cells, they </a:t>
                      </a:r>
                      <a:r>
                        <a:rPr kumimoji="0" lang="en-GB" sz="1500" kern="1200" dirty="0" smtClean="0">
                          <a:solidFill>
                            <a:schemeClr val="tx1"/>
                          </a:solidFill>
                          <a:effectLst/>
                          <a:latin typeface="Calibri" pitchFamily="34" charset="0"/>
                          <a:ea typeface="+mn-ea"/>
                          <a:cs typeface="Calibri" pitchFamily="34" charset="0"/>
                        </a:rPr>
                        <a:t>are created to outline to the art directors</a:t>
                      </a:r>
                      <a:r>
                        <a:rPr kumimoji="0" lang="en-GB" sz="1500" kern="1200" baseline="0" dirty="0" smtClean="0">
                          <a:solidFill>
                            <a:schemeClr val="tx1"/>
                          </a:solidFill>
                          <a:effectLst/>
                          <a:latin typeface="Calibri" pitchFamily="34" charset="0"/>
                          <a:ea typeface="+mn-ea"/>
                          <a:cs typeface="Calibri" pitchFamily="34" charset="0"/>
                        </a:rPr>
                        <a:t> how a film, programme or animation is to be made, the times that are set and the kinds of movements that should be made from one scene to another. The storyboard should be used as an aid to making the animated introduction and should allow you to see how the animation should begin and end. Use the storyboards attached </a:t>
                      </a:r>
                      <a:r>
                        <a:rPr kumimoji="0" lang="en-GB" sz="1500" kern="1200" baseline="0" dirty="0" smtClean="0">
                          <a:solidFill>
                            <a:schemeClr val="tx1"/>
                          </a:solidFill>
                          <a:effectLst/>
                          <a:latin typeface="Calibri" pitchFamily="34" charset="0"/>
                          <a:ea typeface="+mn-ea"/>
                          <a:cs typeface="Calibri" pitchFamily="34" charset="0"/>
                          <a:hlinkClick r:id="rId5" action="ppaction://hlinkfile"/>
                        </a:rPr>
                        <a:t>here </a:t>
                      </a:r>
                      <a:r>
                        <a:rPr kumimoji="0" lang="en-GB" sz="1500" kern="1200" baseline="0" dirty="0" smtClean="0">
                          <a:solidFill>
                            <a:schemeClr val="tx1"/>
                          </a:solidFill>
                          <a:effectLst/>
                          <a:latin typeface="Calibri" pitchFamily="34" charset="0"/>
                          <a:ea typeface="+mn-ea"/>
                          <a:cs typeface="Calibri" pitchFamily="34" charset="0"/>
                        </a:rPr>
                        <a:t>(P) and </a:t>
                      </a:r>
                      <a:r>
                        <a:rPr kumimoji="0" lang="en-GB" sz="1500" kern="1200" baseline="0" dirty="0" smtClean="0">
                          <a:solidFill>
                            <a:schemeClr val="tx1"/>
                          </a:solidFill>
                          <a:effectLst/>
                          <a:latin typeface="Calibri" pitchFamily="34" charset="0"/>
                          <a:ea typeface="+mn-ea"/>
                          <a:cs typeface="Calibri" pitchFamily="34" charset="0"/>
                          <a:hlinkClick r:id="rId6" action="ppaction://hlinkfile"/>
                        </a:rPr>
                        <a:t>here </a:t>
                      </a:r>
                      <a:r>
                        <a:rPr kumimoji="0" lang="en-GB" sz="1500" kern="1200" baseline="0" dirty="0" smtClean="0">
                          <a:solidFill>
                            <a:schemeClr val="tx1"/>
                          </a:solidFill>
                          <a:effectLst/>
                          <a:latin typeface="Calibri" pitchFamily="34" charset="0"/>
                          <a:ea typeface="+mn-ea"/>
                          <a:cs typeface="Calibri" pitchFamily="34" charset="0"/>
                        </a:rPr>
                        <a:t>(M/D). Agree this with your test buddy and take notes on what has been discussed.</a:t>
                      </a:r>
                      <a:endParaRPr kumimoji="0" lang="en-GB" sz="1500" kern="1200" dirty="0">
                        <a:solidFill>
                          <a:schemeClr val="tx1"/>
                        </a:solidFill>
                        <a:effectLst/>
                        <a:latin typeface="Calibri" pitchFamily="34" charset="0"/>
                        <a:ea typeface="+mn-ea"/>
                        <a:cs typeface="Calibri" pitchFamily="34" charset="0"/>
                      </a:endParaRPr>
                    </a:p>
                  </a:txBody>
                  <a:tcPr>
                    <a:noFill/>
                  </a:tcPr>
                </a:tc>
                <a:tc hMerge="1">
                  <a:txBody>
                    <a:bodyPr/>
                    <a:lstStyle/>
                    <a:p>
                      <a:endParaRPr lang="en-GB" dirty="0"/>
                    </a:p>
                  </a:txBody>
                  <a:tcPr/>
                </a:tc>
              </a:tr>
              <a:tr h="303084">
                <a:tc>
                  <a:txBody>
                    <a:bodyPr/>
                    <a:lstStyle/>
                    <a:p>
                      <a:pPr marL="0" indent="0" algn="ctr" rtl="0" eaLnBrk="1" latinLnBrk="0" hangingPunct="1"/>
                      <a:r>
                        <a:rPr kumimoji="0" lang="en-GB" sz="1500" b="0" kern="1200" dirty="0" smtClean="0">
                          <a:solidFill>
                            <a:schemeClr val="bg1"/>
                          </a:solidFill>
                          <a:latin typeface="Calibri" pitchFamily="34" charset="0"/>
                          <a:ea typeface="+mn-ea"/>
                          <a:cs typeface="Calibri" pitchFamily="34" charset="0"/>
                        </a:rPr>
                        <a:t>4</a:t>
                      </a:r>
                    </a:p>
                  </a:txBody>
                  <a:tcPr anchor="ctr">
                    <a:solidFill>
                      <a:schemeClr val="tx1"/>
                    </a:solidFill>
                  </a:tcPr>
                </a:tc>
                <a:tc>
                  <a:txBody>
                    <a:bodyPr/>
                    <a:lstStyle/>
                    <a:p>
                      <a:r>
                        <a:rPr lang="en-GB" sz="1500" dirty="0" smtClean="0">
                          <a:latin typeface="Calibri" pitchFamily="34" charset="0"/>
                          <a:cs typeface="Calibri" pitchFamily="34" charset="0"/>
                        </a:rPr>
                        <a:t>Create</a:t>
                      </a:r>
                      <a:r>
                        <a:rPr lang="en-GB" sz="1500" baseline="0" dirty="0" smtClean="0">
                          <a:latin typeface="Calibri" pitchFamily="34" charset="0"/>
                          <a:cs typeface="Calibri" pitchFamily="34" charset="0"/>
                        </a:rPr>
                        <a:t> and annotate a storyboard for the navigation Screen links for your Showcase showing how you would like the menu to work.</a:t>
                      </a:r>
                      <a:endParaRPr lang="en-GB" sz="1500" dirty="0">
                        <a:latin typeface="Calibri" pitchFamily="34" charset="0"/>
                        <a:cs typeface="Calibri" pitchFamily="34" charset="0"/>
                      </a:endParaRPr>
                    </a:p>
                  </a:txBody>
                  <a:tcPr marL="68580" marR="68580" marT="0" marB="0" anchor="ctr"/>
                </a:tc>
              </a:tr>
              <a:tr h="303084">
                <a:tc>
                  <a:txBody>
                    <a:bodyPr/>
                    <a:lstStyle/>
                    <a:p>
                      <a:pPr marL="0" indent="0" algn="ctr" rtl="0" eaLnBrk="1" latinLnBrk="0" hangingPunct="1"/>
                      <a:r>
                        <a:rPr kumimoji="0" lang="en-GB" sz="1500" b="0" kern="1200" dirty="0" smtClean="0">
                          <a:solidFill>
                            <a:schemeClr val="bg1"/>
                          </a:solidFill>
                          <a:latin typeface="Calibri" pitchFamily="34" charset="0"/>
                          <a:ea typeface="+mn-ea"/>
                          <a:cs typeface="Calibri" pitchFamily="34" charset="0"/>
                        </a:rPr>
                        <a:t>4</a:t>
                      </a:r>
                    </a:p>
                  </a:txBody>
                  <a:tcPr anchor="ctr">
                    <a:solidFill>
                      <a:srgbClr val="FF0000"/>
                    </a:solidFill>
                  </a:tcPr>
                </a:tc>
                <a:tc>
                  <a:txBody>
                    <a:bodyPr/>
                    <a:lstStyle/>
                    <a:p>
                      <a:r>
                        <a:rPr lang="en-GB" sz="1500" b="1" dirty="0" smtClean="0">
                          <a:solidFill>
                            <a:srgbClr val="FF0000"/>
                          </a:solidFill>
                          <a:latin typeface="Calibri" pitchFamily="34" charset="0"/>
                          <a:cs typeface="Calibri" pitchFamily="34" charset="0"/>
                        </a:rPr>
                        <a:t>Merit</a:t>
                      </a:r>
                    </a:p>
                    <a:p>
                      <a:r>
                        <a:rPr lang="en-GB" sz="1500" dirty="0" smtClean="0">
                          <a:solidFill>
                            <a:srgbClr val="FF0000"/>
                          </a:solidFill>
                          <a:latin typeface="Calibri" pitchFamily="34" charset="0"/>
                          <a:cs typeface="Calibri" pitchFamily="34" charset="0"/>
                        </a:rPr>
                        <a:t>Create and annotate a small and large storyboard</a:t>
                      </a:r>
                      <a:r>
                        <a:rPr lang="en-GB" sz="1500" baseline="0" dirty="0" smtClean="0">
                          <a:solidFill>
                            <a:srgbClr val="FF0000"/>
                          </a:solidFill>
                          <a:latin typeface="Calibri" pitchFamily="34" charset="0"/>
                          <a:cs typeface="Calibri" pitchFamily="34" charset="0"/>
                        </a:rPr>
                        <a:t> for the navigation Screen links for your Showcase showing how you would like the menu to work</a:t>
                      </a:r>
                    </a:p>
                  </a:txBody>
                  <a:tcPr marL="68580" marR="68580" marT="0" marB="0" anchor="ctr"/>
                </a:tc>
              </a:tr>
              <a:tr h="288652">
                <a:tc>
                  <a:txBody>
                    <a:bodyPr/>
                    <a:lstStyle/>
                    <a:p>
                      <a:pPr marL="0" indent="0" algn="ctr" rtl="0" eaLnBrk="1" latinLnBrk="0" hangingPunct="1"/>
                      <a:r>
                        <a:rPr kumimoji="0" lang="en-GB" sz="1500" b="0" kern="1200" dirty="0" smtClean="0">
                          <a:solidFill>
                            <a:schemeClr val="bg1"/>
                          </a:solidFill>
                          <a:latin typeface="Calibri" pitchFamily="34" charset="0"/>
                          <a:ea typeface="+mn-ea"/>
                          <a:cs typeface="Calibri" pitchFamily="34" charset="0"/>
                        </a:rPr>
                        <a:t>4</a:t>
                      </a:r>
                    </a:p>
                  </a:txBody>
                  <a:tcPr anchor="ctr">
                    <a:solidFill>
                      <a:schemeClr val="tx2">
                        <a:lumMod val="60000"/>
                        <a:lumOff val="40000"/>
                      </a:schemeClr>
                    </a:solidFill>
                  </a:tcPr>
                </a:tc>
                <a:tc>
                  <a:txBody>
                    <a:bodyPr/>
                    <a:lstStyle/>
                    <a:p>
                      <a:r>
                        <a:rPr lang="en-GB" sz="1500" b="1" baseline="0" dirty="0" smtClean="0">
                          <a:solidFill>
                            <a:schemeClr val="tx2">
                              <a:lumMod val="60000"/>
                              <a:lumOff val="40000"/>
                            </a:schemeClr>
                          </a:solidFill>
                          <a:latin typeface="Calibri" pitchFamily="34" charset="0"/>
                          <a:cs typeface="Calibri" pitchFamily="34" charset="0"/>
                        </a:rPr>
                        <a:t>Distinction</a:t>
                      </a:r>
                    </a:p>
                    <a:p>
                      <a:r>
                        <a:rPr lang="en-GB" sz="1500" baseline="0" dirty="0" smtClean="0">
                          <a:solidFill>
                            <a:schemeClr val="tx2">
                              <a:lumMod val="60000"/>
                              <a:lumOff val="40000"/>
                            </a:schemeClr>
                          </a:solidFill>
                          <a:latin typeface="Calibri" pitchFamily="34" charset="0"/>
                          <a:cs typeface="Calibri" pitchFamily="34" charset="0"/>
                        </a:rPr>
                        <a:t>Create and annotate a small and large storyboard for the navigation Screen links for your Showcase showing how you would like the menu to work including timings and movement directions.</a:t>
                      </a:r>
                    </a:p>
                  </a:txBody>
                  <a:tcPr marL="68580" marR="68580" marT="0" marB="0" anchor="ctr"/>
                </a:tc>
              </a:tr>
            </a:tbl>
          </a:graphicData>
        </a:graphic>
      </p:graphicFrame>
      <p:pic>
        <p:nvPicPr>
          <p:cNvPr id="9" name="Picture 8" descr="Evidence"/>
          <p:cNvPicPr/>
          <p:nvPr/>
        </p:nvPicPr>
        <p:blipFill>
          <a:blip r:embed="rId7">
            <a:extLst>
              <a:ext uri="{28A0092B-C50C-407E-A947-70E740481C1C}">
                <a14:useLocalDpi xmlns:a14="http://schemas.microsoft.com/office/drawing/2010/main" val="0"/>
              </a:ext>
            </a:extLst>
          </a:blip>
          <a:srcRect/>
          <a:stretch>
            <a:fillRect/>
          </a:stretch>
        </p:blipFill>
        <p:spPr bwMode="auto">
          <a:xfrm>
            <a:off x="5768702" y="4437112"/>
            <a:ext cx="315466" cy="360040"/>
          </a:xfrm>
          <a:prstGeom prst="rect">
            <a:avLst/>
          </a:prstGeom>
          <a:noFill/>
          <a:ln>
            <a:noFill/>
          </a:ln>
        </p:spPr>
      </p:pic>
      <p:pic>
        <p:nvPicPr>
          <p:cNvPr id="10" name="Picture 9" descr="Product"/>
          <p:cNvPicPr/>
          <p:nvPr/>
        </p:nvPicPr>
        <p:blipFill>
          <a:blip r:embed="rId8">
            <a:extLst>
              <a:ext uri="{28A0092B-C50C-407E-A947-70E740481C1C}">
                <a14:useLocalDpi xmlns:a14="http://schemas.microsoft.com/office/drawing/2010/main" val="0"/>
              </a:ext>
            </a:extLst>
          </a:blip>
          <a:srcRect/>
          <a:stretch>
            <a:fillRect/>
          </a:stretch>
        </p:blipFill>
        <p:spPr bwMode="auto">
          <a:xfrm>
            <a:off x="6156176" y="4437112"/>
            <a:ext cx="360040" cy="360040"/>
          </a:xfrm>
          <a:prstGeom prst="rect">
            <a:avLst/>
          </a:prstGeom>
          <a:noFill/>
          <a:ln>
            <a:noFill/>
          </a:ln>
        </p:spPr>
      </p:pic>
      <p:sp>
        <p:nvSpPr>
          <p:cNvPr id="11" name="Rectangle 10"/>
          <p:cNvSpPr/>
          <p:nvPr/>
        </p:nvSpPr>
        <p:spPr>
          <a:xfrm>
            <a:off x="323528" y="1628800"/>
            <a:ext cx="8496944" cy="584775"/>
          </a:xfrm>
          <a:prstGeom prst="rect">
            <a:avLst/>
          </a:prstGeom>
        </p:spPr>
        <p:txBody>
          <a:bodyPr wrap="square">
            <a:spAutoFit/>
          </a:bodyPr>
          <a:lstStyle/>
          <a:p>
            <a:r>
              <a:rPr lang="en-GB" sz="1600" b="1" dirty="0"/>
              <a:t>‘One World’  </a:t>
            </a:r>
            <a:r>
              <a:rPr lang="en-GB" sz="1600" dirty="0"/>
              <a:t>looking to preview  your work and production evidence to decide which proposal to showcase.</a:t>
            </a:r>
            <a:endParaRPr lang="en-GB" sz="1600" dirty="0">
              <a:latin typeface="Calibri" pitchFamily="34" charset="0"/>
              <a:cs typeface="Calibri" pitchFamily="34" charset="0"/>
            </a:endParaRPr>
          </a:p>
        </p:txBody>
      </p:sp>
    </p:spTree>
    <p:extLst>
      <p:ext uri="{BB962C8B-B14F-4D97-AF65-F5344CB8AC3E}">
        <p14:creationId xmlns:p14="http://schemas.microsoft.com/office/powerpoint/2010/main" val="2137493419"/>
      </p:ext>
    </p:extLst>
  </p:cSld>
  <p:clrMapOvr>
    <a:masterClrMapping/>
  </p:clrMapOvr>
  <p:transition advClick="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49375" y="-115190"/>
            <a:ext cx="8229600" cy="857256"/>
          </a:xfrm>
        </p:spPr>
        <p:txBody>
          <a:bodyPr>
            <a:normAutofit/>
          </a:bodyPr>
          <a:lstStyle/>
          <a:p>
            <a:r>
              <a:rPr lang="en-GB" sz="3600" dirty="0" smtClean="0"/>
              <a:t>Learning Outcome 2 – Task 5</a:t>
            </a:r>
            <a:endParaRPr lang="en-GB" sz="3600" b="1" dirty="0" smtClean="0"/>
          </a:p>
        </p:txBody>
      </p:sp>
      <p:graphicFrame>
        <p:nvGraphicFramePr>
          <p:cNvPr id="25" name="Table 24"/>
          <p:cNvGraphicFramePr>
            <a:graphicFrameLocks noGrp="1"/>
          </p:cNvGraphicFramePr>
          <p:nvPr>
            <p:extLst>
              <p:ext uri="{D42A27DB-BD31-4B8C-83A1-F6EECF244321}">
                <p14:modId xmlns:p14="http://schemas.microsoft.com/office/powerpoint/2010/main" val="1423356602"/>
              </p:ext>
            </p:extLst>
          </p:nvPr>
        </p:nvGraphicFramePr>
        <p:xfrm>
          <a:off x="6660232" y="2076520"/>
          <a:ext cx="2164382" cy="4016776"/>
        </p:xfrm>
        <a:graphic>
          <a:graphicData uri="http://schemas.openxmlformats.org/drawingml/2006/table">
            <a:tbl>
              <a:tblPr firstRow="1" firstCol="1" lastRow="1" lastCol="1" bandRow="1" bandCol="1">
                <a:tableStyleId>{2D5ABB26-0587-4C30-8999-92F81FD0307C}</a:tableStyleId>
              </a:tblPr>
              <a:tblGrid>
                <a:gridCol w="2164382"/>
              </a:tblGrid>
              <a:tr h="381821">
                <a:tc>
                  <a:txBody>
                    <a:bodyPr/>
                    <a:lstStyle/>
                    <a:p>
                      <a:pPr>
                        <a:spcAft>
                          <a:spcPts val="0"/>
                        </a:spcAft>
                      </a:pPr>
                      <a:endParaRPr lang="en-GB" sz="1050" dirty="0">
                        <a:effectLst/>
                        <a:latin typeface="Times New Roman"/>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3634955">
                <a:tc>
                  <a:txBody>
                    <a:bodyPr/>
                    <a:lstStyle/>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1"/>
                          </a:solidFill>
                          <a:effectLst/>
                          <a:latin typeface="Calibri" pitchFamily="34" charset="0"/>
                          <a:ea typeface="Times New Roman"/>
                          <a:cs typeface="Calibri" pitchFamily="34" charset="0"/>
                        </a:rPr>
                        <a:t>Titles and appropriate background</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1"/>
                          </a:solidFill>
                          <a:effectLst/>
                          <a:latin typeface="Calibri" pitchFamily="34" charset="0"/>
                          <a:ea typeface="Times New Roman"/>
                          <a:cs typeface="Calibri" pitchFamily="34" charset="0"/>
                        </a:rPr>
                        <a:t>Interactive with rollovers</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rgbClr val="FF0000"/>
                          </a:solidFill>
                          <a:effectLst/>
                          <a:latin typeface="Calibri" pitchFamily="34" charset="0"/>
                          <a:ea typeface="Times New Roman"/>
                          <a:cs typeface="Calibri" pitchFamily="34" charset="0"/>
                        </a:rPr>
                        <a:t>Music that is timed</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rgbClr val="FF0000"/>
                          </a:solidFill>
                          <a:effectLst/>
                          <a:latin typeface="Calibri" pitchFamily="34" charset="0"/>
                          <a:ea typeface="Times New Roman"/>
                          <a:cs typeface="Calibri" pitchFamily="34" charset="0"/>
                        </a:rPr>
                        <a:t>Uses labels effectively (M/D)</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rgbClr val="FF0000"/>
                          </a:solidFill>
                          <a:effectLst/>
                          <a:latin typeface="Calibri" pitchFamily="34" charset="0"/>
                          <a:ea typeface="Times New Roman"/>
                          <a:cs typeface="Calibri" pitchFamily="34" charset="0"/>
                        </a:rPr>
                        <a:t>Theme based (M/D)</a:t>
                      </a:r>
                      <a:endParaRPr lang="en-GB" sz="1600" baseline="0" dirty="0" smtClean="0">
                        <a:solidFill>
                          <a:schemeClr val="tx2">
                            <a:lumMod val="60000"/>
                            <a:lumOff val="40000"/>
                          </a:schemeClr>
                        </a:solidFill>
                        <a:effectLst/>
                        <a:latin typeface="Calibri" pitchFamily="34" charset="0"/>
                        <a:ea typeface="Times New Roman"/>
                        <a:cs typeface="Calibri" pitchFamily="34" charset="0"/>
                      </a:endParaRP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2">
                              <a:lumMod val="60000"/>
                              <a:lumOff val="40000"/>
                            </a:schemeClr>
                          </a:solidFill>
                          <a:effectLst/>
                          <a:latin typeface="Calibri" pitchFamily="34" charset="0"/>
                          <a:ea typeface="Times New Roman"/>
                          <a:cs typeface="Calibri" pitchFamily="34" charset="0"/>
                        </a:rPr>
                        <a:t>Interesting and animated (D)</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2">
                              <a:lumMod val="60000"/>
                              <a:lumOff val="40000"/>
                            </a:schemeClr>
                          </a:solidFill>
                          <a:effectLst/>
                          <a:latin typeface="Calibri" pitchFamily="34" charset="0"/>
                          <a:ea typeface="Times New Roman"/>
                          <a:cs typeface="Calibri" pitchFamily="34" charset="0"/>
                        </a:rPr>
                        <a:t>Appeal to the Target Audience (D)</a:t>
                      </a:r>
                      <a:endParaRPr lang="en-GB" sz="1600" baseline="0" dirty="0" smtClean="0">
                        <a:solidFill>
                          <a:srgbClr val="FF0000"/>
                        </a:solidFill>
                        <a:effectLst/>
                        <a:latin typeface="Calibri" pitchFamily="34" charset="0"/>
                        <a:ea typeface="Times New Roman"/>
                        <a:cs typeface="Calibri"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00031" y="2076520"/>
            <a:ext cx="1876425" cy="333375"/>
          </a:xfrm>
          <a:prstGeom prst="rect">
            <a:avLst/>
          </a:prstGeom>
          <a:noFill/>
          <a:extLst>
            <a:ext uri="{909E8E84-426E-40DD-AFC4-6F175D3DCCD1}">
              <a14:hiddenFill xmlns:a14="http://schemas.microsoft.com/office/drawing/2010/main">
                <a:solidFill>
                  <a:srgbClr val="FFFFFF"/>
                </a:solidFill>
              </a14:hiddenFill>
            </a:ext>
          </a:extLst>
        </p:spPr>
      </p:pic>
      <p:sp>
        <p:nvSpPr>
          <p:cNvPr id="34" name="Rectangle 33"/>
          <p:cNvSpPr/>
          <p:nvPr/>
        </p:nvSpPr>
        <p:spPr>
          <a:xfrm>
            <a:off x="323528" y="1628800"/>
            <a:ext cx="8496944" cy="584775"/>
          </a:xfrm>
          <a:prstGeom prst="rect">
            <a:avLst/>
          </a:prstGeom>
        </p:spPr>
        <p:txBody>
          <a:bodyPr wrap="square">
            <a:spAutoFit/>
          </a:bodyPr>
          <a:lstStyle/>
          <a:p>
            <a:r>
              <a:rPr lang="en-GB" sz="1600" b="1" dirty="0" smtClean="0"/>
              <a:t>‘One World’  </a:t>
            </a:r>
            <a:r>
              <a:rPr lang="en-GB" sz="1600" dirty="0"/>
              <a:t>looking to preview portfolios of production evidence to decide which proposal to work with.</a:t>
            </a:r>
            <a:endParaRPr lang="en-GB" sz="1600" dirty="0">
              <a:latin typeface="Calibri" pitchFamily="34" charset="0"/>
              <a:cs typeface="Calibri" pitchFamily="34" charset="0"/>
            </a:endParaRPr>
          </a:p>
        </p:txBody>
      </p:sp>
      <p:graphicFrame>
        <p:nvGraphicFramePr>
          <p:cNvPr id="50" name="Table 49"/>
          <p:cNvGraphicFramePr>
            <a:graphicFrameLocks noGrp="1"/>
          </p:cNvGraphicFramePr>
          <p:nvPr>
            <p:extLst>
              <p:ext uri="{D42A27DB-BD31-4B8C-83A1-F6EECF244321}">
                <p14:modId xmlns:p14="http://schemas.microsoft.com/office/powerpoint/2010/main" val="1150593286"/>
              </p:ext>
            </p:extLst>
          </p:nvPr>
        </p:nvGraphicFramePr>
        <p:xfrm>
          <a:off x="395536" y="2254927"/>
          <a:ext cx="6120680" cy="3977640"/>
        </p:xfrm>
        <a:graphic>
          <a:graphicData uri="http://schemas.openxmlformats.org/drawingml/2006/table">
            <a:tbl>
              <a:tblPr firstRow="1" bandRow="1">
                <a:tableStyleId>{2D5ABB26-0587-4C30-8999-92F81FD0307C}</a:tableStyleId>
              </a:tblPr>
              <a:tblGrid>
                <a:gridCol w="291461"/>
                <a:gridCol w="5829219"/>
              </a:tblGrid>
              <a:tr h="1678129">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5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Task 5 (P, M, D)</a:t>
                      </a:r>
                    </a:p>
                    <a:p>
                      <a:r>
                        <a:rPr kumimoji="0" lang="en-GB" sz="1500" kern="1200" dirty="0" smtClean="0">
                          <a:solidFill>
                            <a:schemeClr val="tx1"/>
                          </a:solidFill>
                          <a:effectLst/>
                          <a:latin typeface="Calibri" pitchFamily="34" charset="0"/>
                          <a:ea typeface="+mn-ea"/>
                          <a:cs typeface="Calibri" pitchFamily="34" charset="0"/>
                        </a:rPr>
                        <a:t>It is time to start making the navigation Screen of your “One World” showcase. The navigation</a:t>
                      </a:r>
                      <a:r>
                        <a:rPr kumimoji="0" lang="en-GB" sz="1500" kern="1200" baseline="0" dirty="0" smtClean="0">
                          <a:solidFill>
                            <a:schemeClr val="tx1"/>
                          </a:solidFill>
                          <a:effectLst/>
                          <a:latin typeface="Calibri" pitchFamily="34" charset="0"/>
                          <a:ea typeface="+mn-ea"/>
                          <a:cs typeface="Calibri" pitchFamily="34" charset="0"/>
                        </a:rPr>
                        <a:t> menu should be intuitive</a:t>
                      </a:r>
                      <a:r>
                        <a:rPr kumimoji="0" lang="en-GB" sz="1500" kern="1200" dirty="0" smtClean="0">
                          <a:solidFill>
                            <a:schemeClr val="tx1"/>
                          </a:solidFill>
                          <a:effectLst/>
                          <a:latin typeface="Calibri" pitchFamily="34" charset="0"/>
                          <a:ea typeface="+mn-ea"/>
                          <a:cs typeface="Calibri" pitchFamily="34" charset="0"/>
                        </a:rPr>
                        <a:t> and should be in keeping with the storyboard</a:t>
                      </a:r>
                      <a:r>
                        <a:rPr kumimoji="0" lang="en-GB" sz="1500" kern="1200" baseline="0" dirty="0" smtClean="0">
                          <a:solidFill>
                            <a:schemeClr val="tx1"/>
                          </a:solidFill>
                          <a:effectLst/>
                          <a:latin typeface="Calibri" pitchFamily="34" charset="0"/>
                          <a:ea typeface="+mn-ea"/>
                          <a:cs typeface="Calibri" pitchFamily="34" charset="0"/>
                        </a:rPr>
                        <a:t> from the previous task and with the theme set in your Purpose and Audience from LO1. Use whatever package available on your network to produce this, for instance Menu Maker, Flash, Serif Draw Plus, Movie Maker X5 or Mediator or other. The final version needs to have Titles, a background screen, Text, Links and Music for the grade.</a:t>
                      </a:r>
                      <a:endParaRPr kumimoji="0" lang="en-GB" sz="1500" kern="1200" dirty="0">
                        <a:solidFill>
                          <a:schemeClr val="tx1"/>
                        </a:solidFill>
                        <a:effectLst/>
                        <a:latin typeface="Calibri" pitchFamily="34" charset="0"/>
                        <a:ea typeface="+mn-ea"/>
                        <a:cs typeface="Calibri" pitchFamily="34" charset="0"/>
                      </a:endParaRPr>
                    </a:p>
                  </a:txBody>
                  <a:tcPr>
                    <a:noFill/>
                  </a:tcPr>
                </a:tc>
                <a:tc hMerge="1">
                  <a:txBody>
                    <a:bodyPr/>
                    <a:lstStyle/>
                    <a:p>
                      <a:endParaRPr lang="en-GB" dirty="0"/>
                    </a:p>
                  </a:txBody>
                  <a:tcPr/>
                </a:tc>
              </a:tr>
              <a:tr h="303084">
                <a:tc>
                  <a:txBody>
                    <a:bodyPr/>
                    <a:lstStyle/>
                    <a:p>
                      <a:pPr marL="0" indent="0" algn="ctr" rtl="0" eaLnBrk="1" latinLnBrk="0" hangingPunct="1"/>
                      <a:r>
                        <a:rPr kumimoji="0" lang="en-GB" sz="1500" b="0" kern="1200" dirty="0" smtClean="0">
                          <a:solidFill>
                            <a:schemeClr val="bg1"/>
                          </a:solidFill>
                          <a:latin typeface="Calibri" pitchFamily="34" charset="0"/>
                          <a:ea typeface="+mn-ea"/>
                          <a:cs typeface="Calibri" pitchFamily="34" charset="0"/>
                        </a:rPr>
                        <a:t>5</a:t>
                      </a:r>
                    </a:p>
                  </a:txBody>
                  <a:tcPr anchor="ctr">
                    <a:solidFill>
                      <a:schemeClr val="tx1"/>
                    </a:solidFill>
                  </a:tcPr>
                </a:tc>
                <a:tc>
                  <a:txBody>
                    <a:bodyPr/>
                    <a:lstStyle/>
                    <a:p>
                      <a:r>
                        <a:rPr lang="en-GB" sz="1500" dirty="0" smtClean="0">
                          <a:latin typeface="Calibri" pitchFamily="34" charset="0"/>
                          <a:cs typeface="Calibri" pitchFamily="34" charset="0"/>
                        </a:rPr>
                        <a:t>Create</a:t>
                      </a:r>
                      <a:r>
                        <a:rPr lang="en-GB" sz="1500" baseline="0" dirty="0" smtClean="0">
                          <a:latin typeface="Calibri" pitchFamily="34" charset="0"/>
                          <a:cs typeface="Calibri" pitchFamily="34" charset="0"/>
                        </a:rPr>
                        <a:t> an interactive Navigation Menu for “One World” that includes Titles, Links and Text.</a:t>
                      </a:r>
                      <a:endParaRPr lang="en-GB" sz="1500" dirty="0">
                        <a:latin typeface="Calibri" pitchFamily="34" charset="0"/>
                        <a:cs typeface="Calibri" pitchFamily="34" charset="0"/>
                      </a:endParaRPr>
                    </a:p>
                  </a:txBody>
                  <a:tcPr marL="68580" marR="68580" marT="0" marB="0" anchor="ctr"/>
                </a:tc>
              </a:tr>
              <a:tr h="303084">
                <a:tc>
                  <a:txBody>
                    <a:bodyPr/>
                    <a:lstStyle/>
                    <a:p>
                      <a:pPr marL="0" indent="0" algn="ctr" rtl="0" eaLnBrk="1" latinLnBrk="0" hangingPunct="1"/>
                      <a:r>
                        <a:rPr kumimoji="0" lang="en-GB" sz="1500" b="0" kern="1200" dirty="0" smtClean="0">
                          <a:solidFill>
                            <a:schemeClr val="bg1"/>
                          </a:solidFill>
                          <a:latin typeface="Calibri" pitchFamily="34" charset="0"/>
                          <a:ea typeface="+mn-ea"/>
                          <a:cs typeface="Calibri" pitchFamily="34" charset="0"/>
                        </a:rPr>
                        <a:t>5</a:t>
                      </a:r>
                    </a:p>
                  </a:txBody>
                  <a:tcPr anchor="ctr">
                    <a:solidFill>
                      <a:srgbClr val="FF0000"/>
                    </a:solidFill>
                  </a:tcPr>
                </a:tc>
                <a:tc>
                  <a:txBody>
                    <a:bodyPr/>
                    <a:lstStyle/>
                    <a:p>
                      <a:r>
                        <a:rPr lang="en-GB" sz="1500" b="1" dirty="0" smtClean="0">
                          <a:solidFill>
                            <a:srgbClr val="FF0000"/>
                          </a:solidFill>
                          <a:latin typeface="Calibri" pitchFamily="34" charset="0"/>
                          <a:cs typeface="Calibri" pitchFamily="34" charset="0"/>
                        </a:rPr>
                        <a:t>Merit</a:t>
                      </a:r>
                    </a:p>
                    <a:p>
                      <a:r>
                        <a:rPr lang="en-GB" sz="1500" dirty="0" smtClean="0">
                          <a:solidFill>
                            <a:srgbClr val="FF0000"/>
                          </a:solidFill>
                          <a:latin typeface="Calibri" pitchFamily="34" charset="0"/>
                          <a:cs typeface="Calibri" pitchFamily="34" charset="0"/>
                        </a:rPr>
                        <a:t>Create an interactive Navigation Menu for “One World” that includes Titles, Links, Text and Music</a:t>
                      </a:r>
                      <a:r>
                        <a:rPr lang="en-GB" sz="1500" baseline="0" dirty="0" smtClean="0">
                          <a:solidFill>
                            <a:srgbClr val="FF0000"/>
                          </a:solidFill>
                          <a:latin typeface="Calibri" pitchFamily="34" charset="0"/>
                          <a:cs typeface="Calibri" pitchFamily="34" charset="0"/>
                        </a:rPr>
                        <a:t> that is in keeping with your storyboard.</a:t>
                      </a:r>
                      <a:endParaRPr lang="en-GB" sz="1500" dirty="0" smtClean="0">
                        <a:solidFill>
                          <a:srgbClr val="FF0000"/>
                        </a:solidFill>
                        <a:latin typeface="Calibri" pitchFamily="34" charset="0"/>
                        <a:cs typeface="Calibri" pitchFamily="34" charset="0"/>
                      </a:endParaRPr>
                    </a:p>
                  </a:txBody>
                  <a:tcPr marL="68580" marR="68580" marT="0" marB="0" anchor="ctr"/>
                </a:tc>
              </a:tr>
              <a:tr h="288652">
                <a:tc>
                  <a:txBody>
                    <a:bodyPr/>
                    <a:lstStyle/>
                    <a:p>
                      <a:pPr marL="0" indent="0" algn="ctr" rtl="0" eaLnBrk="1" latinLnBrk="0" hangingPunct="1"/>
                      <a:r>
                        <a:rPr kumimoji="0" lang="en-GB" sz="1500" b="0" kern="1200" dirty="0" smtClean="0">
                          <a:solidFill>
                            <a:schemeClr val="bg1"/>
                          </a:solidFill>
                          <a:latin typeface="Calibri" pitchFamily="34" charset="0"/>
                          <a:ea typeface="+mn-ea"/>
                          <a:cs typeface="Calibri" pitchFamily="34" charset="0"/>
                        </a:rPr>
                        <a:t>5</a:t>
                      </a:r>
                    </a:p>
                  </a:txBody>
                  <a:tcPr anchor="ctr">
                    <a:solidFill>
                      <a:schemeClr val="tx2">
                        <a:lumMod val="60000"/>
                        <a:lumOff val="40000"/>
                      </a:schemeClr>
                    </a:solidFill>
                  </a:tcPr>
                </a:tc>
                <a:tc>
                  <a:txBody>
                    <a:bodyPr/>
                    <a:lstStyle/>
                    <a:p>
                      <a:r>
                        <a:rPr lang="en-GB" sz="1500" b="1" baseline="0" dirty="0" smtClean="0">
                          <a:solidFill>
                            <a:schemeClr val="tx2">
                              <a:lumMod val="60000"/>
                              <a:lumOff val="40000"/>
                            </a:schemeClr>
                          </a:solidFill>
                          <a:latin typeface="Calibri" pitchFamily="34" charset="0"/>
                          <a:cs typeface="Calibri" pitchFamily="34" charset="0"/>
                        </a:rPr>
                        <a:t>Distinction</a:t>
                      </a:r>
                    </a:p>
                    <a:p>
                      <a:r>
                        <a:rPr lang="en-GB" sz="1500" baseline="0" dirty="0" smtClean="0">
                          <a:solidFill>
                            <a:schemeClr val="tx2">
                              <a:lumMod val="60000"/>
                              <a:lumOff val="40000"/>
                            </a:schemeClr>
                          </a:solidFill>
                          <a:latin typeface="Calibri" pitchFamily="34" charset="0"/>
                          <a:cs typeface="Calibri" pitchFamily="34" charset="0"/>
                        </a:rPr>
                        <a:t>Create an interactive Navigation Menu for “One World” that includes Titles, Links, Text and Music that is in keeping with your storyboard that appeals to the target audience.</a:t>
                      </a:r>
                    </a:p>
                  </a:txBody>
                  <a:tcPr marL="68580" marR="68580" marT="0" marB="0" anchor="ctr"/>
                </a:tc>
              </a:tr>
            </a:tbl>
          </a:graphicData>
        </a:graphic>
      </p:graphicFrame>
      <p:pic>
        <p:nvPicPr>
          <p:cNvPr id="10" name="Picture 9" descr="Product"/>
          <p:cNvPicPr/>
          <p:nvPr/>
        </p:nvPicPr>
        <p:blipFill>
          <a:blip r:embed="rId5">
            <a:extLst>
              <a:ext uri="{28A0092B-C50C-407E-A947-70E740481C1C}">
                <a14:useLocalDpi xmlns:a14="http://schemas.microsoft.com/office/drawing/2010/main" val="0"/>
              </a:ext>
            </a:extLst>
          </a:blip>
          <a:srcRect/>
          <a:stretch>
            <a:fillRect/>
          </a:stretch>
        </p:blipFill>
        <p:spPr bwMode="auto">
          <a:xfrm>
            <a:off x="4283968" y="4437112"/>
            <a:ext cx="360040" cy="360040"/>
          </a:xfrm>
          <a:prstGeom prst="rect">
            <a:avLst/>
          </a:prstGeom>
          <a:noFill/>
          <a:ln>
            <a:noFill/>
          </a:ln>
        </p:spPr>
      </p:pic>
    </p:spTree>
    <p:extLst>
      <p:ext uri="{BB962C8B-B14F-4D97-AF65-F5344CB8AC3E}">
        <p14:creationId xmlns:p14="http://schemas.microsoft.com/office/powerpoint/2010/main" val="1531545640"/>
      </p:ext>
    </p:extLst>
  </p:cSld>
  <p:clrMapOvr>
    <a:masterClrMapping/>
  </p:clrMapOvr>
  <p:transition advClick="0"/>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2&quot; unique_id=&quot;10045&quot;&gt;&lt;object type=&quot;3&quot; unique_id=&quot;10046&quot;&gt;&lt;property id=&quot;20148&quot; value=&quot;5&quot;/&gt;&lt;property id=&quot;20300&quot; value=&quot;Slide 1 - &amp;quot;Welcome&amp;quot;&quot;/&gt;&lt;property id=&quot;20307&quot; value=&quot;256&quot;/&gt;&lt;/object&gt;&lt;object type=&quot;3&quot; unique_id=&quot;10047&quot;&gt;&lt;property id=&quot;20148&quot; value=&quot;5&quot;/&gt;&lt;property id=&quot;20300&quot; value=&quot;Slide 2 - &amp;quot;Assignment Scenario&amp;quot;&quot;/&gt;&lt;property id=&quot;20307&quot; value=&quot;258&quot;/&gt;&lt;/object&gt;&lt;object type=&quot;3&quot; unique_id=&quot;10048&quot;&gt;&lt;property id=&quot;20148&quot; value=&quot;5&quot;/&gt;&lt;property id=&quot;20300&quot; value=&quot;Slide 3 - &amp;quot;Excel Sales Scenario&amp;quot;&quot;/&gt;&lt;property id=&quot;20307&quot; value=&quot;286&quot;/&gt;&lt;/object&gt;&lt;object type=&quot;3&quot; unique_id=&quot;10049&quot;&gt;&lt;property id=&quot;20148&quot; value=&quot;5&quot;/&gt;&lt;property id=&quot;20300&quot; value=&quot;Slide 4 - &amp;quot;Task 1 – Excel Sales Spreadsheet&amp;quot;&quot;/&gt;&lt;property id=&quot;20307&quot; value=&quot;287&quot;/&gt;&lt;/object&gt;&lt;object type=&quot;3&quot; unique_id=&quot;10050&quot;&gt;&lt;property id=&quot;20148&quot; value=&quot;5&quot;/&gt;&lt;property id=&quot;20300&quot; value=&quot;Slide 5 - &amp;quot;Task 2 – Excel Sales Spreadsheet&amp;quot;&quot;/&gt;&lt;property id=&quot;20307&quot; value=&quot;288&quot;/&gt;&lt;/object&gt;&lt;object type=&quot;3&quot; unique_id=&quot;10051&quot;&gt;&lt;property id=&quot;20148&quot; value=&quot;5&quot;/&gt;&lt;property id=&quot;20300&quot; value=&quot;Slide 6 - &amp;quot;Task 3 – Excel Sales Spreadsheet&amp;quot;&quot;/&gt;&lt;property id=&quot;20307&quot; value=&quot;289&quot;/&gt;&lt;/object&gt;&lt;object type=&quot;3&quot; unique_id=&quot;10052&quot;&gt;&lt;property id=&quot;20148&quot; value=&quot;5&quot;/&gt;&lt;property id=&quot;20300&quot; value=&quot;Slide 7 - &amp;quot;Task 4 – Excel Sales Spreadsheet&amp;quot;&quot;/&gt;&lt;property id=&quot;20307&quot; value=&quot;290&quot;/&gt;&lt;/object&gt;&lt;object type=&quot;3&quot; unique_id=&quot;10053&quot;&gt;&lt;property id=&quot;20148&quot; value=&quot;5&quot;/&gt;&lt;property id=&quot;20300&quot; value=&quot;Slide 8 - &amp;quot;Task 5 – Excel Sales Spreadsheet&amp;quot;&quot;/&gt;&lt;property id=&quot;20307&quot; value=&quot;291&quot;/&gt;&lt;/object&gt;&lt;object type=&quot;3&quot; unique_id=&quot;10054&quot;&gt;&lt;property id=&quot;20148&quot; value=&quot;5&quot;/&gt;&lt;property id=&quot;20300&quot; value=&quot;Slide 9 - &amp;quot;Task 6 – Excel Sales Spreadsheet&amp;quot;&quot;/&gt;&lt;property id=&quot;20307&quot; value=&quot;292&quot;/&gt;&lt;/object&gt;&lt;object type=&quot;3&quot; unique_id=&quot;10055&quot;&gt;&lt;property id=&quot;20148&quot; value=&quot;5&quot;/&gt;&lt;property id=&quot;20300&quot; value=&quot;Slide 10 - &amp;quot;Task 7 – Excel Sales Spreadsheet&amp;quot;&quot;/&gt;&lt;property id=&quot;20307&quot; value=&quot;294&quot;/&gt;&lt;/object&gt;&lt;object type=&quot;3&quot; unique_id=&quot;10056&quot;&gt;&lt;property id=&quot;20148&quot; value=&quot;5&quot;/&gt;&lt;property id=&quot;20300&quot; value=&quot;Slide 11 - &amp;quot;Task 8 – Excel Sales Spreadsheet&amp;quot;&quot;/&gt;&lt;property id=&quot;20307&quot; value=&quot;295&quot;/&gt;&lt;/object&gt;&lt;object type=&quot;3&quot; unique_id=&quot;10057&quot;&gt;&lt;property id=&quot;20148&quot; value=&quot;5&quot;/&gt;&lt;property id=&quot;20300&quot; value=&quot;Slide 12 - &amp;quot;Excel Tutorials – Click to View&amp;quot;&quot;/&gt;&lt;property id=&quot;20307&quot; value=&quot;332&quot;/&gt;&lt;/object&gt;&lt;object type=&quot;3&quot; unique_id=&quot;10058&quot;&gt;&lt;property id=&quot;20148&quot; value=&quot;5&quot;/&gt;&lt;property id=&quot;20300&quot; value=&quot;Slide 13 - &amp;quot;Excel Sales – Assessment (St/Ex/Ad)&amp;quot;&quot;/&gt;&lt;property id=&quot;20307&quot; value=&quot;297&quot;/&gt;&lt;/object&gt;&lt;object type=&quot;3&quot; unique_id=&quot;10059&quot;&gt;&lt;property id=&quot;20148&quot; value=&quot;5&quot;/&gt;&lt;property id=&quot;20300&quot; value=&quot;Slide 14 - &amp;quot;Excel Bookings Scenario&amp;quot;&quot;/&gt;&lt;property id=&quot;20307&quot; value=&quot;299&quot;/&gt;&lt;/object&gt;&lt;object type=&quot;3&quot; unique_id=&quot;10060&quot;&gt;&lt;property id=&quot;20148&quot; value=&quot;5&quot;/&gt;&lt;property id=&quot;20300&quot; value=&quot;Slide 15 - &amp;quot;Task 1 – Excel Bookings Spreadsheet&amp;quot;&quot;/&gt;&lt;property id=&quot;20307&quot; value=&quot;300&quot;/&gt;&lt;/object&gt;&lt;object type=&quot;3&quot; unique_id=&quot;10061&quot;&gt;&lt;property id=&quot;20148&quot; value=&quot;5&quot;/&gt;&lt;property id=&quot;20300&quot; value=&quot;Slide 16 - &amp;quot;Task 2 – Excel Bookings Spreadsheet&amp;quot;&quot;/&gt;&lt;property id=&quot;20307&quot; value=&quot;301&quot;/&gt;&lt;/object&gt;&lt;object type=&quot;3&quot; unique_id=&quot;10062&quot;&gt;&lt;property id=&quot;20148&quot; value=&quot;5&quot;/&gt;&lt;property id=&quot;20300&quot; value=&quot;Slide 17 - &amp;quot;Task 3 – Excel Bookings Spreadsheet&amp;quot;&quot;/&gt;&lt;property id=&quot;20307&quot; value=&quot;302&quot;/&gt;&lt;/object&gt;&lt;object type=&quot;3&quot; unique_id=&quot;10063&quot;&gt;&lt;property id=&quot;20148&quot; value=&quot;5&quot;/&gt;&lt;property id=&quot;20300&quot; value=&quot;Slide 18 - &amp;quot;Task 4 – Excel Bookings Spreadsheet&amp;quot;&quot;/&gt;&lt;property id=&quot;20307&quot; value=&quot;309&quot;/&gt;&lt;/object&gt;&lt;object type=&quot;3&quot; unique_id=&quot;10064&quot;&gt;&lt;property id=&quot;20148&quot; value=&quot;5&quot;/&gt;&lt;property id=&quot;20300&quot; value=&quot;Slide 19 - &amp;quot;Task 5 – Excel Bookings Spreadsheet&amp;quot;&quot;/&gt;&lt;property id=&quot;20307&quot; value=&quot;304&quot;/&gt;&lt;/object&gt;&lt;object type=&quot;3&quot; unique_id=&quot;10065&quot;&gt;&lt;property id=&quot;20148&quot; value=&quot;5&quot;/&gt;&lt;property id=&quot;20300&quot; value=&quot;Slide 20 - &amp;quot;Task 6 – Excel Bookings Spreadsheet&amp;quot;&quot;/&gt;&lt;property id=&quot;20307&quot; value=&quot;305&quot;/&gt;&lt;/object&gt;&lt;object type=&quot;3&quot; unique_id=&quot;10066&quot;&gt;&lt;property id=&quot;20148&quot; value=&quot;5&quot;/&gt;&lt;property id=&quot;20300&quot; value=&quot;Slide 21 - &amp;quot;Task 7 – Excel Bookings Spreadsheet&amp;quot;&quot;/&gt;&lt;property id=&quot;20307&quot; value=&quot;306&quot;/&gt;&lt;/object&gt;&lt;object type=&quot;3&quot; unique_id=&quot;10067&quot;&gt;&lt;property id=&quot;20148&quot; value=&quot;5&quot;/&gt;&lt;property id=&quot;20300&quot; value=&quot;Slide 22 - &amp;quot;Task 8 – Excel Bookings Spreadsheet&amp;quot;&quot;/&gt;&lt;property id=&quot;20307&quot; value=&quot;307&quot;/&gt;&lt;/object&gt;&lt;object type=&quot;3&quot; unique_id=&quot;10068&quot;&gt;&lt;property id=&quot;20148&quot; value=&quot;5&quot;/&gt;&lt;property id=&quot;20300&quot; value=&quot;Slide 23 - &amp;quot;Excel Tutorials – Click to View&amp;quot;&quot;/&gt;&lt;property id=&quot;20307&quot; value=&quot;334&quot;/&gt;&lt;/object&gt;&lt;object type=&quot;3&quot; unique_id=&quot;10069&quot;&gt;&lt;property id=&quot;20148&quot; value=&quot;5&quot;/&gt;&lt;property id=&quot;20300&quot; value=&quot;Slide 24 - &amp;quot;Excel Bookings – Assessment (St/Ex/Ad)&amp;quot;&quot;/&gt;&lt;property id=&quot;20307&quot; value=&quot;308&quot;/&gt;&lt;/object&gt;&lt;object type=&quot;3&quot; unique_id=&quot;10070&quot;&gt;&lt;property id=&quot;20148&quot; value=&quot;5&quot;/&gt;&lt;property id=&quot;20300&quot; value=&quot;Slide 25 - &amp;quot;Graphics Scenario&amp;quot;&quot;/&gt;&lt;property id=&quot;20307&quot; value=&quot;310&quot;/&gt;&lt;/object&gt;&lt;object type=&quot;3&quot; unique_id=&quot;10071&quot;&gt;&lt;property id=&quot;20148&quot; value=&quot;5&quot;/&gt;&lt;property id=&quot;20300&quot; value=&quot;Slide 26 - &amp;quot;Task 1 – Bitmap Montage&amp;quot;&quot;/&gt;&lt;property id=&quot;20307&quot; value=&quot;311&quot;/&gt;&lt;/object&gt;&lt;object type=&quot;3&quot; unique_id=&quot;10072&quot;&gt;&lt;property id=&quot;20148&quot; value=&quot;5&quot;/&gt;&lt;property id=&quot;20300&quot; value=&quot;Slide 27 - &amp;quot;Task 2 – Bitmap Montage&amp;quot;&quot;/&gt;&lt;property id=&quot;20307&quot; value=&quot;312&quot;/&gt;&lt;/object&gt;&lt;object type=&quot;3&quot; unique_id=&quot;10073&quot;&gt;&lt;property id=&quot;20148&quot; value=&quot;5&quot;/&gt;&lt;property id=&quot;20300&quot; value=&quot;Slide 28 - &amp;quot;Task 3 – Bitmap Montage&amp;quot;&quot;/&gt;&lt;property id=&quot;20307&quot; value=&quot;313&quot;/&gt;&lt;/object&gt;&lt;object type=&quot;3&quot; unique_id=&quot;10074&quot;&gt;&lt;property id=&quot;20148&quot; value=&quot;5&quot;/&gt;&lt;property id=&quot;20300&quot; value=&quot;Slide 29 - &amp;quot;Task 4 – Bitmap Montage&amp;quot;&quot;/&gt;&lt;property id=&quot;20307&quot; value=&quot;314&quot;/&gt;&lt;/object&gt;&lt;object type=&quot;3&quot; unique_id=&quot;10075&quot;&gt;&lt;property id=&quot;20148&quot; value=&quot;5&quot;/&gt;&lt;property id=&quot;20300&quot; value=&quot;Slide 30 - &amp;quot;Task 5 – Vector Map&amp;quot;&quot;/&gt;&lt;property id=&quot;20307&quot; value=&quot;315&quot;/&gt;&lt;/object&gt;&lt;object type=&quot;3&quot; unique_id=&quot;10076&quot;&gt;&lt;property id=&quot;20148&quot; value=&quot;5&quot;/&gt;&lt;property id=&quot;20300&quot; value=&quot;Slide 31 - &amp;quot;Task 6 – Vector Map&amp;quot;&quot;/&gt;&lt;property id=&quot;20307&quot; value=&quot;316&quot;/&gt;&lt;/object&gt;&lt;object type=&quot;3&quot; unique_id=&quot;10077&quot;&gt;&lt;property id=&quot;20148&quot; value=&quot;5&quot;/&gt;&lt;property id=&quot;20300&quot; value=&quot;Slide 32 - &amp;quot;Task 7 – Vector Map&amp;quot;&quot;/&gt;&lt;property id=&quot;20307&quot; value=&quot;317&quot;/&gt;&lt;/object&gt;&lt;object type=&quot;3&quot; unique_id=&quot;10078&quot;&gt;&lt;property id=&quot;20148&quot; value=&quot;5&quot;/&gt;&lt;property id=&quot;20300&quot; value=&quot;Slide 33 - &amp;quot;Task 8 – Graphics&amp;quot;&quot;/&gt;&lt;property id=&quot;20307&quot; value=&quot;318&quot;/&gt;&lt;/object&gt;&lt;object type=&quot;3&quot; unique_id=&quot;10079&quot;&gt;&lt;property id=&quot;20148&quot; value=&quot;5&quot;/&gt;&lt;property id=&quot;20300&quot; value=&quot;Slide 34 - &amp;quot;Task 9 – Graphics&amp;quot;&quot;/&gt;&lt;property id=&quot;20307&quot; value=&quot;321&quot;/&gt;&lt;/object&gt;&lt;object type=&quot;3&quot; unique_id=&quot;10080&quot;&gt;&lt;property id=&quot;20148&quot; value=&quot;5&quot;/&gt;&lt;property id=&quot;20300&quot; value=&quot;Slide 35 - &amp;quot;Graphics – Assessment (St/Ex/Ad)&amp;quot;&quot;/&gt;&lt;property id=&quot;20307&quot; value=&quot;319&quot;/&gt;&lt;/object&gt;&lt;object type=&quot;3&quot; unique_id=&quot;10081&quot;&gt;&lt;property id=&quot;20148&quot; value=&quot;5&quot;/&gt;&lt;property id=&quot;20300&quot; value=&quot;Slide 36 - &amp;quot;E-Safety Scenario&amp;quot;&quot;/&gt;&lt;property id=&quot;20307&quot; value=&quot;322&quot;/&gt;&lt;/object&gt;&lt;object type=&quot;3&quot; unique_id=&quot;10082&quot;&gt;&lt;property id=&quot;20148&quot; value=&quot;5&quot;/&gt;&lt;property id=&quot;20300&quot; value=&quot;Slide 37 - &amp;quot;Task 1 – E-Safety&amp;quot;&quot;/&gt;&lt;property id=&quot;20307&quot; value=&quot;323&quot;/&gt;&lt;/object&gt;&lt;object type=&quot;3&quot; unique_id=&quot;10083&quot;&gt;&lt;property id=&quot;20148&quot; value=&quot;5&quot;/&gt;&lt;property id=&quot;20300&quot; value=&quot;Slide 38 - &amp;quot;Task 2 – E-Safety&amp;quot;&quot;/&gt;&lt;property id=&quot;20307&quot; value=&quot;324&quot;/&gt;&lt;/object&gt;&lt;object type=&quot;3&quot; unique_id=&quot;10084&quot;&gt;&lt;property id=&quot;20148&quot; value=&quot;5&quot;/&gt;&lt;property id=&quot;20300&quot; value=&quot;Slide 39 - &amp;quot;Task 3 – E-Safety&amp;quot;&quot;/&gt;&lt;property id=&quot;20307&quot; value=&quot;325&quot;/&gt;&lt;/object&gt;&lt;object type=&quot;3&quot; unique_id=&quot;10085&quot;&gt;&lt;property id=&quot;20148&quot; value=&quot;5&quot;/&gt;&lt;property id=&quot;20300&quot; value=&quot;Slide 40 - &amp;quot;Task 4 – E-Safety&amp;quot;&quot;/&gt;&lt;property id=&quot;20307&quot; value=&quot;326&quot;/&gt;&lt;/object&gt;&lt;object type=&quot;3&quot; unique_id=&quot;10086&quot;&gt;&lt;property id=&quot;20148&quot; value=&quot;5&quot;/&gt;&lt;property id=&quot;20300&quot; value=&quot;Slide 41 - &amp;quot;Task 5 – E-Safety&amp;quot;&quot;/&gt;&lt;property id=&quot;20307&quot; value=&quot;327&quot;/&gt;&lt;/object&gt;&lt;object type=&quot;3&quot; unique_id=&quot;10087&quot;&gt;&lt;property id=&quot;20148&quot; value=&quot;5&quot;/&gt;&lt;property id=&quot;20300&quot; value=&quot;Slide 42 - &amp;quot;Task 6 – E-Safety&amp;quot;&quot;/&gt;&lt;property id=&quot;20307&quot; value=&quot;328&quot;/&gt;&lt;/object&gt;&lt;object type=&quot;3&quot; unique_id=&quot;10088&quot;&gt;&lt;property id=&quot;20148&quot; value=&quot;5&quot;/&gt;&lt;property id=&quot;20300&quot; value=&quot;Slide 43 - &amp;quot;Task 7 – E-Safety&amp;quot;&quot;/&gt;&lt;property id=&quot;20307&quot; value=&quot;329&quot;/&gt;&lt;/object&gt;&lt;object type=&quot;3&quot; unique_id=&quot;10089&quot;&gt;&lt;property id=&quot;20148&quot; value=&quot;5&quot;/&gt;&lt;property id=&quot;20300&quot; value=&quot;Slide 44 - &amp;quot;E-Safety – Assessment (St/Ex/Ad)&amp;quot;&quot;/&gt;&lt;property id=&quot;20307&quot; value=&quot;331&quot;/&gt;&lt;/object&gt;&lt;/object&gt;&lt;object type=&quot;8&quot; unique_id=&quot;10135&quot;&gt;&lt;/object&gt;&lt;/object&gt;&lt;/database&gt;"/>
  <p:tag name="SECTOMILLISECCONVERTED" val="1"/>
  <p:tag name="ISPRING_RESOURCE_PATHS_HASH_2" val="08f788787bcb7a4d543d064184e3ed8f8a1ad1a"/>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ookeWeston">
  <a:themeElements>
    <a:clrScheme name="Custom 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A0AEC"/>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303C8A099435F469B82EC500073A18D" ma:contentTypeVersion="0" ma:contentTypeDescription="Create a new document." ma:contentTypeScope="" ma:versionID="db11316f7499926a5aef36baba7827a0">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E5A8F797-114D-47DC-A43E-E9D7D8871891}">
  <ds:schemaRefs>
    <ds:schemaRef ds:uri="http://schemas.microsoft.com/sharepoint/v3/contenttype/forms"/>
  </ds:schemaRefs>
</ds:datastoreItem>
</file>

<file path=customXml/itemProps2.xml><?xml version="1.0" encoding="utf-8"?>
<ds:datastoreItem xmlns:ds="http://schemas.openxmlformats.org/officeDocument/2006/customXml" ds:itemID="{E16A05FF-1C8D-47AA-A52A-FF79015719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76DD945F-B7B0-4691-A0D0-E2EAD6DA23B3}">
  <ds:schemaRefs>
    <ds:schemaRef ds:uri="http://schemas.openxmlformats.org/package/2006/metadata/core-properties"/>
    <ds:schemaRef ds:uri="http://schemas.microsoft.com/office/2006/metadata/properties"/>
    <ds:schemaRef ds:uri="http://purl.org/dc/dcmitype/"/>
    <ds:schemaRef ds:uri="http://www.w3.org/XML/1998/namespace"/>
    <ds:schemaRef ds:uri="http://schemas.microsoft.com/office/2006/documentManagement/types"/>
    <ds:schemaRef ds:uri="http://purl.org/dc/elements/1.1/"/>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25414</TotalTime>
  <Words>1984</Words>
  <Application>Microsoft Office PowerPoint</Application>
  <PresentationFormat>On-screen Show (4:3)</PresentationFormat>
  <Paragraphs>207</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BrookeWeston</vt:lpstr>
      <vt:lpstr>PowerPoint Presentation</vt:lpstr>
      <vt:lpstr>Assignment Scenario</vt:lpstr>
      <vt:lpstr>Assignment Scenario</vt:lpstr>
      <vt:lpstr>Learning Outcome 2 – Assignment</vt:lpstr>
      <vt:lpstr>Learning Outcome 2 – Task 1</vt:lpstr>
      <vt:lpstr>Learning Outcome 2 – Task 2</vt:lpstr>
      <vt:lpstr>Learning Outcome 2 – Task 3</vt:lpstr>
      <vt:lpstr>Learning Outcome 2 – Task 4</vt:lpstr>
      <vt:lpstr>Learning Outcome 2 – Task 5</vt:lpstr>
      <vt:lpstr>Learning Outcome 2 – Task 6</vt:lpstr>
      <vt:lpstr>LO2 – Assessment (P, M, D)</vt:lpstr>
    </vt:vector>
  </TitlesOfParts>
  <Company>Brooke Weston CTC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R002 Unit 2 - LO1 Cambridge L2</dc:title>
  <dc:subject>eBusiness</dc:subject>
  <dc:creator>KPA</dc:creator>
  <cp:lastModifiedBy>Stephen Rafferty</cp:lastModifiedBy>
  <cp:revision>1131</cp:revision>
  <cp:lastPrinted>2012-09-28T14:36:43Z</cp:lastPrinted>
  <dcterms:created xsi:type="dcterms:W3CDTF">2008-03-12T11:01:44Z</dcterms:created>
  <dcterms:modified xsi:type="dcterms:W3CDTF">2014-02-09T16:31:02Z</dcterms:modified>
  <cp:category>Unit 01</cp:category>
</cp:coreProperties>
</file>

<file path=docProps/custom.xml><?xml version="1.0" encoding="utf-8"?>
<Properties xmlns="http://schemas.openxmlformats.org/officeDocument/2006/custom-properties" xmlns:vt="http://schemas.openxmlformats.org/officeDocument/2006/docPropsVTypes">
  <property fmtid="{64440492-4C8B-11D1-8B70-080036B11A03}" pid="4">
    <vt:lpwstr>Brooke Weston Academy</vt:lpwstr>
  </property>
  <property fmtid="{D5CDD505-2E9C-101B-9397-08002B2CF9AE}" pid="2" name="ContentTypeId">
    <vt:lpwstr>0x0101006303C8A099435F469B82EC500073A18D</vt:lpwstr>
  </property>
  <property fmtid="{D5CDD505-2E9C-101B-9397-08002B2CF9AE}" pid="3" name="Unit">
    <vt:lpwstr>U1</vt:lpwstr>
  </property>
</Properties>
</file>